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84" r:id="rId10"/>
    <p:sldId id="285" r:id="rId11"/>
    <p:sldId id="281" r:id="rId12"/>
    <p:sldId id="287" r:id="rId13"/>
    <p:sldId id="288" r:id="rId14"/>
    <p:sldId id="277" r:id="rId15"/>
    <p:sldId id="263" r:id="rId16"/>
    <p:sldId id="291" r:id="rId17"/>
    <p:sldId id="283" r:id="rId18"/>
    <p:sldId id="264" r:id="rId19"/>
    <p:sldId id="271" r:id="rId2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74" autoAdjust="0"/>
  </p:normalViewPr>
  <p:slideViewPr>
    <p:cSldViewPr>
      <p:cViewPr varScale="1">
        <p:scale>
          <a:sx n="126" d="100"/>
          <a:sy n="126" d="100"/>
        </p:scale>
        <p:origin x="119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4BA26-C128-4AAC-A753-8F9EE743828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BE8A9-F376-4690-968A-EF987583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</a:t>
            </a:r>
            <a:r>
              <a:rPr lang="ru-RU" baseline="0" dirty="0" smtClean="0"/>
              <a:t> коллеги! Тема моего выступления - Нормативное правовое и методическое обеспечение проведения итогового сочинения (изложения) в 202</a:t>
            </a:r>
            <a:r>
              <a:rPr lang="en-US" baseline="0" dirty="0" smtClean="0"/>
              <a:t>4</a:t>
            </a:r>
            <a:r>
              <a:rPr lang="ru-RU" baseline="0" dirty="0" smtClean="0"/>
              <a:t>-202</a:t>
            </a:r>
            <a:r>
              <a:rPr lang="en-US" baseline="0" dirty="0" smtClean="0"/>
              <a:t>5</a:t>
            </a:r>
            <a:r>
              <a:rPr lang="ru-RU" baseline="0" dirty="0" smtClean="0"/>
              <a:t> учебном году.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84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2024-2025 учебном году  темы итогового сочинения будут формироваться из ежегодно пополняемого закрытого банка тем итогового сочинения. Комплекты будут содержать как темы , которые использовались в прошлые</a:t>
            </a:r>
            <a:r>
              <a:rPr lang="ru-RU" baseline="0" dirty="0" smtClean="0"/>
              <a:t> годы, так и новые темы, разработанные в 2024 году.  С 2023 года в </a:t>
            </a:r>
            <a:r>
              <a:rPr lang="ru-RU" dirty="0" smtClean="0"/>
              <a:t>структуре закрытого банка тем итогового сочинения  3 раздела: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-</a:t>
            </a:r>
            <a:r>
              <a:rPr lang="ru-RU" sz="1200" b="0" i="0" u="none" strike="noStrike" kern="12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ориентиры в жизни человека</a:t>
            </a:r>
            <a:endParaRPr lang="ru-R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-Семья, общество, Отечество в жизни человека</a:t>
            </a:r>
            <a:endParaRPr lang="ru-R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-Природа и культура в жизни человека</a:t>
            </a:r>
            <a:endParaRPr lang="ru-RU" sz="1100" b="0" i="0" u="none" strike="noStrike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8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 вами образец комплекта тем, который получит участник итогового сочинения. Каждый комплект включает 6 тем – по две из каждого раздела.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78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Итоговое изложение проводится</a:t>
            </a:r>
            <a:r>
              <a:rPr lang="ru-RU" baseline="0" dirty="0" smtClean="0"/>
              <a:t> с использованием текстов из открытого банка текстов для итогового изложения. Банк изложений создан в целях проведения итогового изложения и создания благоприятных условий для подготовки к нему. </a:t>
            </a:r>
          </a:p>
          <a:p>
            <a:r>
              <a:rPr lang="ru-RU" baseline="0" dirty="0" smtClean="0"/>
              <a:t>Банк изложений так же  размещается в открытом доступе на официальном сайте ФИПИ.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6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банк изложений включены тексты отечественных авторов, разработанные в 2014-2024 годах. Тексты распределены</a:t>
            </a:r>
            <a:r>
              <a:rPr lang="ru-RU" baseline="0" dirty="0" smtClean="0"/>
              <a:t> по трем разделам с учетом их содержательно-тематической направленности: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Нравственные ценности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Мир природы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События истории.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55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Комплекты тем итогового сочинения размещаются на topic.rustest.ru за 15 минут до проведения. Кроме того эту информацию мы можете найти в разделе «Новости» на сайте «ГИА в Кировской области».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Тексты для итогового изложения размещаются на сайте «ГИА в Кировской области» в закрытом разделе «Организаторам». Пароль для расшифровки файла предоставляется перед началом изложения.</a:t>
            </a:r>
          </a:p>
          <a:p>
            <a:r>
              <a:rPr lang="ru-RU" dirty="0" smtClean="0"/>
              <a:t>-   </a:t>
            </a:r>
            <a:r>
              <a:rPr lang="ru-RU" baseline="0" dirty="0" smtClean="0"/>
              <a:t> Продолжительность написания итогового сочинения (изложения) составляет 3 часа 55 минут.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2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Итоговое сочинение (изложение) выполняется</a:t>
            </a:r>
            <a:r>
              <a:rPr lang="ru-RU" baseline="0" dirty="0" smtClean="0"/>
              <a:t> на бланках. В комплект входят бланк регистрации и двусторонний бланк записи. Дополнительный бланк записи выдается по запросу участника, но только в том случае, если полностью заполнен основной бланк. Дополнительный бланк записи ( он односторонний)  размещен  на сайте «ГИА в Кировской области» в закрытом разделе «Организаторам». Некоторое количество доп. бланков записи необходимо распечатать заранее.</a:t>
            </a:r>
          </a:p>
          <a:p>
            <a:r>
              <a:rPr lang="ru-RU" baseline="0" dirty="0" smtClean="0"/>
              <a:t> Бланки ИС (И), которые вы у нас получили, надеемся, пересчитали.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7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проведения итогового сочинения (изложения) на рабочем столе участников итогового сочинения (изложения) помимо бланка регистрации и бланка записи (дополнительных бланков записи), находятся:</a:t>
            </a:r>
          </a:p>
          <a:p>
            <a:r>
              <a:rPr lang="ru-RU" dirty="0" smtClean="0"/>
              <a:t>- ручка (</a:t>
            </a:r>
            <a:r>
              <a:rPr lang="ru-RU" dirty="0" err="1" smtClean="0"/>
              <a:t>гелевая</a:t>
            </a:r>
            <a:r>
              <a:rPr lang="ru-RU" dirty="0" smtClean="0"/>
              <a:t> или капиллярная с чернилами черного цвета);</a:t>
            </a:r>
          </a:p>
          <a:p>
            <a:r>
              <a:rPr lang="ru-RU" dirty="0" smtClean="0"/>
              <a:t>- документ, удостоверяющий личность;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для участников итогового сочинения – орфографический словарь, выданный по месту проведения итогового сочинения; 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для участников итогового изложения –орфографический и толковый словари, выданные по месту проведения итогового изложения;</a:t>
            </a:r>
          </a:p>
          <a:p>
            <a:r>
              <a:rPr lang="ru-RU" dirty="0" smtClean="0"/>
              <a:t>-  инструкция для участников итогового сочинения (изложения); инструкции</a:t>
            </a:r>
            <a:r>
              <a:rPr lang="ru-RU" baseline="0" dirty="0" smtClean="0"/>
              <a:t> в приложениях к методическим рекомендациям</a:t>
            </a:r>
            <a:endParaRPr lang="ru-RU" dirty="0" smtClean="0"/>
          </a:p>
          <a:p>
            <a:pPr marL="171450" indent="-171450">
              <a:buFontTx/>
              <a:buChar char="-"/>
            </a:pPr>
            <a:r>
              <a:rPr lang="ru-RU" dirty="0" smtClean="0"/>
              <a:t>черновики (листы бумаги</a:t>
            </a:r>
            <a:r>
              <a:rPr lang="ru-RU" baseline="0" dirty="0" smtClean="0"/>
              <a:t> со штампом ОО</a:t>
            </a:r>
            <a:r>
              <a:rPr lang="ru-RU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лекарства, бутилированная вода, продукты питания (при необходимости);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88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Члены комиссии по проверке ИС (И) (эксперты) работают с копиями бланков участников. Оригиналы работ находятся</a:t>
            </a:r>
            <a:r>
              <a:rPr lang="ru-RU" baseline="0" dirty="0" smtClean="0"/>
              <a:t>  у ответственного за проведение. Результатом проверки является «зачет» / «незачет».</a:t>
            </a:r>
          </a:p>
          <a:p>
            <a:r>
              <a:rPr lang="ru-RU" baseline="0" dirty="0" smtClean="0"/>
              <a:t>Эксперты перед осуществлением проверки ИС (И) по критериям оценивания, разработанным </a:t>
            </a:r>
            <a:r>
              <a:rPr lang="ru-RU" baseline="0" dirty="0" err="1" smtClean="0"/>
              <a:t>Рособрнадзором</a:t>
            </a:r>
            <a:r>
              <a:rPr lang="ru-RU" baseline="0" dirty="0" smtClean="0"/>
              <a:t>, проверяют соблюдение требований «Объем ИС(И)» и «Самостоятельность написания ИС(И)».</a:t>
            </a:r>
          </a:p>
          <a:p>
            <a:r>
              <a:rPr lang="ru-RU" baseline="0" dirty="0" smtClean="0"/>
              <a:t>После проверки установленных требований №1 и №2 эксперты приступают к проверке работ по критериям оценивания или , не приступая к проверке по критериям, выставляют «незачет» по всей работе в целом в случае несоблюдения хотя бы одного из установленных требований.</a:t>
            </a:r>
          </a:p>
          <a:p>
            <a:r>
              <a:rPr lang="ru-RU" baseline="0" dirty="0" smtClean="0"/>
              <a:t>Критериев оценивания 5,  вы их видите на слайде. Подходы к оцениванию по каждому критерию подробно описаны в МР.</a:t>
            </a:r>
          </a:p>
          <a:p>
            <a:r>
              <a:rPr lang="ru-RU" baseline="0" dirty="0" smtClean="0"/>
              <a:t>Для получения «зачета» за ИС(И)  необходимо иметь положительный результат по трем критериям ( критерии 1 и 2 в обязательном порядке и хотя бы один из критериев 3,4,5)</a:t>
            </a:r>
          </a:p>
          <a:p>
            <a:r>
              <a:rPr lang="ru-RU" baseline="0" dirty="0" smtClean="0"/>
              <a:t>Эксперты ставят метки зачет/незачет и свою подпись в копиях бланков, ответственный за перенос меток ставит их  и свою подпись в оригиналах работ  (бланк регистрации).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8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отчетные формы, которые необходимо заполнить, вы возьмете  в «Планировании»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После завершения проверки </a:t>
            </a:r>
            <a:r>
              <a:rPr lang="ru-RU" i="1" u="sng" baseline="0" dirty="0" smtClean="0"/>
              <a:t>( </a:t>
            </a:r>
            <a:r>
              <a:rPr lang="ru-RU" i="1" u="sng" baseline="0" dirty="0" smtClean="0">
                <a:solidFill>
                  <a:srgbClr val="FF0000"/>
                </a:solidFill>
              </a:rPr>
              <a:t>Сроки проверки не растягиваем</a:t>
            </a:r>
            <a:r>
              <a:rPr lang="ru-RU" baseline="0" dirty="0" smtClean="0">
                <a:solidFill>
                  <a:srgbClr val="FF0000"/>
                </a:solidFill>
              </a:rPr>
              <a:t>)  необходимо сдать в ЦОКО:</a:t>
            </a:r>
          </a:p>
          <a:p>
            <a:r>
              <a:rPr lang="ru-RU" baseline="0" dirty="0" smtClean="0">
                <a:solidFill>
                  <a:srgbClr val="FF0000"/>
                </a:solidFill>
              </a:rPr>
              <a:t>- оригиналы работ участников ИС(И) с перенесенными метками и подписью ответственного за их перенос из копий</a:t>
            </a:r>
          </a:p>
          <a:p>
            <a:r>
              <a:rPr lang="ru-RU" baseline="0" dirty="0" smtClean="0">
                <a:solidFill>
                  <a:srgbClr val="FF0000"/>
                </a:solidFill>
              </a:rPr>
              <a:t>- копии форм ИС-04, ИС-05, ИС-06  привозят все школы, а копии форм   ИС-07, ИС-08, ИС-09 только те образовательные организации, в которых эти случаи были. Оригиналы форм остаются в ОО.</a:t>
            </a:r>
          </a:p>
          <a:p>
            <a:r>
              <a:rPr lang="ru-RU" baseline="0" dirty="0" smtClean="0">
                <a:solidFill>
                  <a:srgbClr val="FF0000"/>
                </a:solidFill>
              </a:rPr>
              <a:t>Оригиналы работ упаковываются в конверты </a:t>
            </a:r>
            <a:r>
              <a:rPr lang="ru-RU" baseline="0" dirty="0" err="1" smtClean="0">
                <a:solidFill>
                  <a:srgbClr val="FF0000"/>
                </a:solidFill>
              </a:rPr>
              <a:t>поаудиторно</a:t>
            </a:r>
            <a:r>
              <a:rPr lang="ru-RU" baseline="0" dirty="0" smtClean="0">
                <a:solidFill>
                  <a:srgbClr val="FF0000"/>
                </a:solidFill>
              </a:rPr>
              <a:t>; конверты можно использовать те, в которых вы получили бланки; на каждый конверт наклеивается сопроводительный бланк, который размещен на нашем сайте в закрытом разделе «Организаторам»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85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8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Два основных нормативно-правовых акта,</a:t>
            </a:r>
            <a:r>
              <a:rPr lang="ru-RU" baseline="0" dirty="0" smtClean="0"/>
              <a:t> которыми мы пользуемся при проведении итогового сочинения(изложения):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Приказ </a:t>
            </a:r>
            <a:r>
              <a:rPr lang="ru-RU" baseline="0" dirty="0" err="1" smtClean="0"/>
              <a:t>Минпросвещения</a:t>
            </a:r>
            <a:r>
              <a:rPr lang="ru-RU" baseline="0" dirty="0" smtClean="0"/>
              <a:t> России и </a:t>
            </a:r>
            <a:r>
              <a:rPr lang="ru-RU" baseline="0" dirty="0" err="1" smtClean="0"/>
              <a:t>Рособрнадзора</a:t>
            </a:r>
            <a:r>
              <a:rPr lang="ru-RU" baseline="0" dirty="0" smtClean="0"/>
              <a:t> от 04.04.2023 № 233/552  «Об утверждении Порядка проведения государственной итоговой аттестации по образовательным программам среднего общего образования» ( п.3)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r>
              <a:rPr lang="ru-RU" dirty="0" smtClean="0"/>
              <a:t>-   Распоряжение министерства образования Кировской области </a:t>
            </a:r>
            <a:r>
              <a:rPr lang="ru-RU" dirty="0" smtClean="0">
                <a:solidFill>
                  <a:srgbClr val="FF0000"/>
                </a:solidFill>
              </a:rPr>
              <a:t>от 13.11.2023 № 1497 «</a:t>
            </a:r>
            <a:r>
              <a:rPr lang="ru-RU" dirty="0" smtClean="0"/>
              <a:t>Об утверждении порядка проведения и проверки итогового сочинения (изложения) на территории Кировской области»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3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baseline="0" dirty="0" smtClean="0"/>
              <a:t> </a:t>
            </a:r>
            <a:r>
              <a:rPr lang="ru-RU" dirty="0" smtClean="0"/>
              <a:t> Итоговое сочинение (изложение) как условие допуска к ГИА проводится для обучающихся – выпускников текущего года и экстернов. Также в последующем они имеют возможность использовать результат написания итогового сочинения в</a:t>
            </a:r>
            <a:r>
              <a:rPr lang="ru-RU" baseline="0" dirty="0" smtClean="0"/>
              <a:t> качестве индивидуального достижения при поступлении в ВУЗы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baseline="0" dirty="0" smtClean="0"/>
              <a:t> </a:t>
            </a:r>
            <a:r>
              <a:rPr lang="ru-RU" dirty="0" smtClean="0"/>
              <a:t>Итоговое сочинение в целях использования его результатов при приеме на обучение по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</a:t>
            </a:r>
            <a:r>
              <a:rPr lang="ru-RU" dirty="0" err="1" smtClean="0"/>
              <a:t>специалитета</a:t>
            </a:r>
            <a:r>
              <a:rPr lang="ru-RU" dirty="0" smtClean="0"/>
              <a:t> в образовательные организации высшего образования по желанию вправе писать выпускники прошлых лет, обучающиеся СПО, обучающиеся, получающие среднее общее образование в иностранных организациях, осуществляющих образовательную деятельность, лица со справкой об обучении.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Итоговое изложение вправе писать обучающиеся с ОВЗ, экстерны с ОВЗ, обучающиеся – дети-инвалиды и инвалиды, экстерны – дети-инвалиды и инвалиды, обучающиеся в специальных учебно-воспитательных учреждениях закрытого типа, а также в учреждениях, исполняющих наказание в виде лишения свободы, лица, обучающиеся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</a:t>
            </a:r>
          </a:p>
          <a:p>
            <a:pPr marL="0" indent="0">
              <a:buFontTx/>
              <a:buNone/>
            </a:pPr>
            <a:r>
              <a:rPr lang="ru-RU" dirty="0" smtClean="0"/>
              <a:t>-</a:t>
            </a:r>
            <a:r>
              <a:rPr lang="ru-RU" baseline="0" dirty="0" smtClean="0"/>
              <a:t> </a:t>
            </a:r>
            <a:r>
              <a:rPr lang="ru-RU" dirty="0" smtClean="0"/>
              <a:t> Те обучающиеся, кто имеет право выбора вида работы, должны знать, что в образовательных организациях высшего образования в качестве индивидуального достижения засчитывают результат только итогового СОЧИНЕНИЯ.</a:t>
            </a:r>
          </a:p>
          <a:p>
            <a:pPr marL="0" indent="0">
              <a:buFontTx/>
              <a:buNone/>
            </a:pPr>
            <a:r>
              <a:rPr lang="ru-RU" dirty="0" smtClean="0"/>
              <a:t>- Для участия в</a:t>
            </a:r>
            <a:r>
              <a:rPr lang="ru-RU" baseline="0" dirty="0" smtClean="0"/>
              <a:t> итоговом сочинении (изложении) обучающиеся подают заявления в ОО, в которых осваивают образовательные  программы СОО, за две недели до начала проведения.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-Участники итогового сочинения (изложения) с ОВЗ при подаче заявления предъявляют оригинал или надлежащим образом заверенную копию рекомендаций ПМПК, а участники дети-инвалиды, инвалиды – справку или надлежащим образом заверенную копию справки, </a:t>
            </a:r>
            <a:r>
              <a:rPr lang="ru-RU" baseline="0" dirty="0" smtClean="0"/>
              <a:t> подтверждающей</a:t>
            </a:r>
            <a:r>
              <a:rPr lang="ru-RU" dirty="0" smtClean="0"/>
              <a:t> инвалидность (Копия верна. </a:t>
            </a:r>
            <a:r>
              <a:rPr lang="ru-RU" dirty="0" err="1" smtClean="0"/>
              <a:t>Печать.Подпись</a:t>
            </a:r>
            <a:r>
              <a:rPr lang="ru-RU" dirty="0" smtClean="0"/>
              <a:t>.</a:t>
            </a:r>
            <a:r>
              <a:rPr lang="ru-RU" baseline="0" dirty="0" smtClean="0"/>
              <a:t> Дата. ) Копии заверяются в школе. На основании этих документов обучающиеся могут выбрать вид работы ( сочинение или изложение), и продолжительность выполнения работы увеличивается на 1,5 часа. Кроме этого в рекомендациях ПМПК могут быть прописаны особые условия выполнения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6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Сроки проведения в 2024-2025 учебном году: 4 декабря,  5 февраля, 9 апреля.</a:t>
            </a:r>
          </a:p>
          <a:p>
            <a:r>
              <a:rPr lang="ru-RU" dirty="0" smtClean="0"/>
              <a:t>В настоящее</a:t>
            </a:r>
            <a:r>
              <a:rPr lang="ru-RU" baseline="0" dirty="0" smtClean="0"/>
              <a:t> время все обучающиеся должны быть назначены на 4 декабря. </a:t>
            </a:r>
            <a:r>
              <a:rPr lang="ru-RU" baseline="0" dirty="0" smtClean="0">
                <a:solidFill>
                  <a:schemeClr val="accent2"/>
                </a:solidFill>
              </a:rPr>
              <a:t>После неявки на сочинение (изложение) 4 декабря на уровне ОО принимается решение о повторном допуске/</a:t>
            </a:r>
            <a:r>
              <a:rPr lang="ru-RU" baseline="0" dirty="0" err="1" smtClean="0">
                <a:solidFill>
                  <a:schemeClr val="accent2"/>
                </a:solidFill>
              </a:rPr>
              <a:t>недопуске</a:t>
            </a:r>
            <a:r>
              <a:rPr lang="ru-RU" baseline="0" dirty="0" smtClean="0">
                <a:solidFill>
                  <a:schemeClr val="accent2"/>
                </a:solidFill>
              </a:rPr>
              <a:t> на дополнительные даты написания итогового сочинения/изложения и потом вы будете назначать его на февральскую дату.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7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 smtClean="0"/>
              <a:t>Итоговое</a:t>
            </a:r>
            <a:r>
              <a:rPr lang="ru-RU" b="1" i="0" baseline="0" dirty="0" smtClean="0"/>
              <a:t> сочинение (изложение) проводится  в ОО, в которых обучающиеся осваивают образовательные программы СОО.</a:t>
            </a:r>
          </a:p>
          <a:p>
            <a:r>
              <a:rPr lang="ru-RU" b="1" i="0" baseline="0" dirty="0" smtClean="0"/>
              <a:t>Приказом директора  в каждой ОО утверждаются комиссия по проведению ИС, комиссия по проверке ИС. Составы комиссий формируются из числа учителей-предметников, администрации школы.</a:t>
            </a:r>
            <a:endParaRPr lang="ru-RU" b="1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4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2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написанию ИС (И) в дополнительные даты в текущем учебном году допускаются: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Участники ИС(И),</a:t>
            </a:r>
            <a:r>
              <a:rPr lang="ru-RU" baseline="0" dirty="0" smtClean="0"/>
              <a:t> п</a:t>
            </a:r>
            <a:r>
              <a:rPr lang="ru-RU" dirty="0" smtClean="0"/>
              <a:t>олучившие неудовлетворительный результат («незачет»)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Участники ИС(И), удаленные за нарушение требований, установленных подпунктом 1 пункта 28 Порядка проведения ГИА по программам</a:t>
            </a:r>
            <a:r>
              <a:rPr lang="ru-RU" baseline="0" dirty="0" smtClean="0"/>
              <a:t> СОО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Участники ИС(И), не явившиеся по уважительным причинам (болезнь или иные обстоятельства), подтвержденным</a:t>
            </a:r>
            <a:r>
              <a:rPr lang="ru-RU" baseline="0" dirty="0" smtClean="0"/>
              <a:t> документально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Участники ИС(И), не завершившие написание по уважительным причинам (болезнь или иные обстоятельства), подтвержденным документально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97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К методическому обеспечению относим </a:t>
            </a: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Письмо </a:t>
            </a:r>
            <a:r>
              <a:rPr lang="ru-RU" sz="1200" b="1" i="0" u="none" strike="noStrike" kern="12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Рособрнадзора</a:t>
            </a: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от 14.10.2024 № 04-323 «О направлении методических документов, рекомендуемых</a:t>
            </a:r>
            <a:r>
              <a:rPr lang="ru-RU" sz="1200" b="1" i="0" u="none" strike="noStrike" kern="1200" baseline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при организации и проведении</a:t>
            </a: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итогового сочинения (изложения) в 2024-2025 учебном году»,</a:t>
            </a:r>
            <a:r>
              <a:rPr lang="ru-RU" sz="1200" b="1" i="0" u="none" strike="noStrike" kern="1200" baseline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1200" b="0" i="0" u="none" strike="noStrike" kern="1200" baseline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котором изложены:</a:t>
            </a:r>
            <a:endParaRPr lang="ru-RU" sz="14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-Методические рекомендации по организации и проведению итогового сочинения (изложения) в 2024-2025 учебном году</a:t>
            </a:r>
            <a:endParaRPr lang="ru-RU" sz="14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-Правила заполнения бланков итогового сочинения (изложения) в 2024-2025 учебном году</a:t>
            </a:r>
            <a:endParaRPr lang="ru-RU" sz="14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-Сборник отчетных форм для проведения итогового сочинения(изложения) в 2024-2025 учебном году</a:t>
            </a:r>
            <a:endParaRPr lang="ru-RU" sz="1400" b="0" i="0" u="none" strike="noStrike" dirty="0" smtClean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4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9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520" y="1059582"/>
            <a:ext cx="8640960" cy="37804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6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780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9582"/>
            <a:ext cx="4316288" cy="37804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9582"/>
            <a:ext cx="4244280" cy="37804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0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4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988833"/>
            <a:ext cx="3286001" cy="3587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7"/>
            <a:ext cx="5389438" cy="46352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419622"/>
            <a:ext cx="3286001" cy="3420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8650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12939" y="94381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511557"/>
            <a:ext cx="5486400" cy="328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0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4320"/>
            <a:ext cx="6264696" cy="857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2" y="129213"/>
            <a:ext cx="2322186" cy="819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508" y="4804628"/>
            <a:ext cx="914400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spc="600" dirty="0" smtClean="0">
                <a:solidFill>
                  <a:schemeClr val="bg1"/>
                </a:solidFill>
                <a:effectLst/>
              </a:rPr>
              <a:t>КОГАУ  «Центр  оценки  качества  образования»</a:t>
            </a:r>
            <a:endParaRPr lang="ru-RU" sz="1600" b="1" spc="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63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31590"/>
            <a:ext cx="7920880" cy="2304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" pitchFamily="18" charset="0"/>
              </a:rPr>
              <a:t>Нормативное правовое и методическое обеспечение проведения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итогового сочинения (изложения)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в 202</a:t>
            </a:r>
            <a:r>
              <a:rPr lang="en-US" sz="2800" dirty="0" smtClean="0">
                <a:latin typeface="Cambria" pitchFamily="18" charset="0"/>
              </a:rPr>
              <a:t>4-202</a:t>
            </a:r>
            <a:r>
              <a:rPr lang="en-US" sz="2800" dirty="0">
                <a:latin typeface="Cambria" pitchFamily="18" charset="0"/>
              </a:rPr>
              <a:t>5</a:t>
            </a:r>
            <a:r>
              <a:rPr lang="ru-RU" sz="2800" dirty="0" smtClean="0">
                <a:latin typeface="Cambria" pitchFamily="18" charset="0"/>
              </a:rPr>
              <a:t> учебном году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7854"/>
            <a:ext cx="7160840" cy="1008112"/>
          </a:xfrm>
        </p:spPr>
        <p:txBody>
          <a:bodyPr/>
          <a:lstStyle/>
          <a:p>
            <a:pPr algn="r"/>
            <a:r>
              <a:rPr lang="ru-RU" sz="1800" dirty="0" smtClean="0">
                <a:latin typeface="Cambria" panose="02040503050406030204" pitchFamily="18" charset="0"/>
              </a:rPr>
              <a:t>Ведерникова Елена Викторовна, </a:t>
            </a:r>
          </a:p>
          <a:p>
            <a:pPr algn="r"/>
            <a:r>
              <a:rPr lang="ru-RU" sz="1800" dirty="0" smtClean="0">
                <a:latin typeface="Cambria" panose="02040503050406030204" pitchFamily="18" charset="0"/>
              </a:rPr>
              <a:t>Инженер-программист отдела итоговой аттестации</a:t>
            </a:r>
          </a:p>
          <a:p>
            <a:pPr algn="r"/>
            <a:r>
              <a:rPr lang="ru-RU" sz="1800" dirty="0" smtClean="0">
                <a:latin typeface="Cambria" panose="02040503050406030204" pitchFamily="18" charset="0"/>
              </a:rPr>
              <a:t>КОГАУ ЦОКО</a:t>
            </a:r>
            <a:endParaRPr lang="ru-RU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</a:t>
            </a:r>
            <a:r>
              <a:rPr lang="ru-RU" sz="2400" dirty="0">
                <a:latin typeface="Cambria" panose="02040503050406030204" pitchFamily="18" charset="0"/>
              </a:rPr>
              <a:t>обеспечение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160646"/>
              </p:ext>
            </p:extLst>
          </p:nvPr>
        </p:nvGraphicFramePr>
        <p:xfrm>
          <a:off x="4518584" y="1339456"/>
          <a:ext cx="4595126" cy="310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9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4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закрытого банка тем итогового сочинения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1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Духовно-нравственные ориентиры в жизни человека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33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Семья, общество, Отечество в жизни человека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0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 и культура в жизни человека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713" t="10101" r="19288" b="3800"/>
          <a:stretch/>
        </p:blipFill>
        <p:spPr>
          <a:xfrm>
            <a:off x="56034" y="1279232"/>
            <a:ext cx="4195056" cy="32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</a:t>
            </a:r>
            <a:r>
              <a:rPr lang="ru-RU" sz="2400" dirty="0">
                <a:latin typeface="Cambria" panose="02040503050406030204" pitchFamily="18" charset="0"/>
              </a:rPr>
              <a:t>обеспечение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738102"/>
              </p:ext>
            </p:extLst>
          </p:nvPr>
        </p:nvGraphicFramePr>
        <p:xfrm>
          <a:off x="250825" y="1058860"/>
          <a:ext cx="8642350" cy="3529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Номер темы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Тема 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147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О чём люди чаще всего мечтают?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249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Чем опасно равнодушие?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311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Какая из мыслей М.Ю. Лермонтова Вам ближе: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«Я ищу свободы и покоя» или «Так жизнь скучна, когда боренья нет»?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411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Что значит быть гражданином?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501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Человек науки – каким он должен быть?</a:t>
                      </a:r>
                      <a:endParaRPr lang="ru-RU" baseline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629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Разделяете ли Вы мнение о том, что речевая культура человека – зеркало его духовной культуры?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8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обеспечение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680" y="1059583"/>
            <a:ext cx="603460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обеспечение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863" t="9401" r="22044" b="26901"/>
          <a:stretch/>
        </p:blipFill>
        <p:spPr>
          <a:xfrm>
            <a:off x="1727684" y="1164738"/>
            <a:ext cx="5688632" cy="35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</a:t>
            </a:r>
            <a:r>
              <a:rPr lang="ru-RU" sz="2400" dirty="0">
                <a:latin typeface="Cambria" panose="02040503050406030204" pitchFamily="18" charset="0"/>
              </a:rPr>
              <a:t>обеспечение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693546"/>
              </p:ext>
            </p:extLst>
          </p:nvPr>
        </p:nvGraphicFramePr>
        <p:xfrm>
          <a:off x="4067944" y="1203598"/>
          <a:ext cx="4824536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7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Комплекты тем итогового сочинения размещаются на topic.rustest.ru за 15 минут до проведения.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7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Тексты для итогового изложения размещаются на сайте «ГИА в Кировской области» в закрытом разделе «Организаторам». Пароль для расшифровки файла предоставляется перед началом изложения.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8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Продолжительность написания итогового сочинения (изложения) составляет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3 часа 55 минут.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05576"/>
            <a:ext cx="3240361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Методическое </a:t>
            </a:r>
            <a:r>
              <a:rPr lang="ru-RU" sz="2400" dirty="0">
                <a:latin typeface="Cambria" pitchFamily="18" charset="0"/>
              </a:rPr>
              <a:t>обеспечение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312603"/>
              </p:ext>
            </p:extLst>
          </p:nvPr>
        </p:nvGraphicFramePr>
        <p:xfrm>
          <a:off x="250825" y="1131888"/>
          <a:ext cx="864235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Бланковая технология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24223"/>
              </p:ext>
            </p:extLst>
          </p:nvPr>
        </p:nvGraphicFramePr>
        <p:xfrm>
          <a:off x="3059832" y="1707654"/>
          <a:ext cx="5832648" cy="273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745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Комплект: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бланк регистрации, бланк записи (двухсторонний)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85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Cambria" pitchFamily="18" charset="0"/>
                        </a:rPr>
                        <a:t>Дополнительный бланк записи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 (односторонний) на сайте «ГИА в Кировской области» в разделе «Организаторам»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3"/>
          <a:srcRect l="34113" t="10947" r="34113" b="7170"/>
          <a:stretch/>
        </p:blipFill>
        <p:spPr bwMode="auto">
          <a:xfrm>
            <a:off x="251520" y="1635646"/>
            <a:ext cx="1368152" cy="1738353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33827" t="10722" r="33940" b="7003"/>
          <a:stretch/>
        </p:blipFill>
        <p:spPr bwMode="auto">
          <a:xfrm>
            <a:off x="935596" y="2139702"/>
            <a:ext cx="1368152" cy="174717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33916" t="10904" r="34093" b="6639"/>
          <a:stretch/>
        </p:blipFill>
        <p:spPr bwMode="auto">
          <a:xfrm>
            <a:off x="1475656" y="2828751"/>
            <a:ext cx="1368152" cy="174717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5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</a:t>
            </a:r>
            <a:r>
              <a:rPr lang="ru-RU" sz="2400" dirty="0">
                <a:latin typeface="Cambria" panose="02040503050406030204" pitchFamily="18" charset="0"/>
              </a:rPr>
              <a:t>обеспечение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685594"/>
              </p:ext>
            </p:extLst>
          </p:nvPr>
        </p:nvGraphicFramePr>
        <p:xfrm>
          <a:off x="250825" y="1058863"/>
          <a:ext cx="8642350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На столах участника итогового сочинения (изложения):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ручка (</a:t>
                      </a:r>
                      <a:r>
                        <a:rPr lang="ru-RU" dirty="0" err="1" smtClean="0">
                          <a:latin typeface="Cambria" panose="02040503050406030204" pitchFamily="18" charset="0"/>
                        </a:rPr>
                        <a:t>гелевая</a:t>
                      </a:r>
                      <a:r>
                        <a:rPr lang="ru-RU" dirty="0" smtClean="0">
                          <a:latin typeface="Cambria" panose="02040503050406030204" pitchFamily="18" charset="0"/>
                        </a:rPr>
                        <a:t> или капиллярная с чернилами черного цвета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документ, удостоверяющий личность;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для участников итогового сочинения – орфографический словарь, выданный по месту проведения итогового сочинения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для участников итогового изложения –орфографический и толковый словари, выданные по месту проведения итогового изложения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инструкция для участников итогового сочинения (изложения);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черновики;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лекарства, бутилированная вода, продукты питания (при необходимости);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2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3" y="94320"/>
            <a:ext cx="6265391" cy="7134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Проверка, оценивание работ</a:t>
            </a:r>
            <a:endParaRPr lang="ru-RU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394935"/>
              </p:ext>
            </p:extLst>
          </p:nvPr>
        </p:nvGraphicFramePr>
        <p:xfrm>
          <a:off x="323527" y="1036686"/>
          <a:ext cx="8569648" cy="369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3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Сочинение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Изложение 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Требование №1. «Объем итогового сочинения (изложения)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Требование №2. «Самостоятельность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написания итогового сочинения (изложения)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3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1. Соответствие теме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1. Содержание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изложения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7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2. Аргументация. Привлечение литературного материала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2. Логичность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изложения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4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3. Композиция и логика рассуждения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3. Использование элементов стиля исходного текста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4. Качество письменной речи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5. Грамотность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1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«ЗАЧЕТ»/ «НЕЗАЧЕТ»</a:t>
                      </a:r>
                      <a:endParaRPr lang="ru-R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8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Заполнение отчетных форм</a:t>
            </a:r>
            <a:endParaRPr lang="ru-RU" sz="2400" dirty="0"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59345"/>
              </p:ext>
            </p:extLst>
          </p:nvPr>
        </p:nvGraphicFramePr>
        <p:xfrm>
          <a:off x="250825" y="1131888"/>
          <a:ext cx="864235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ПО «Планирование ГИА (ЕГЭ) 2025 года»</a:t>
                      </a:r>
                      <a:endParaRPr lang="ru-RU" sz="2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82238"/>
              </p:ext>
            </p:extLst>
          </p:nvPr>
        </p:nvGraphicFramePr>
        <p:xfrm>
          <a:off x="3635896" y="1642041"/>
          <a:ext cx="5256584" cy="302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39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ИС-01 – Списки распределения участников по ОО (при необходимости)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3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</a:rPr>
                        <a:t>ИС-02 – Прикрепление ОО регистрации к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ОО проведения (при необходимости)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ИС-04 – Список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участников ИС (И)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ИС-05 – Ведомость проведения ИС (И)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ИС-06 – Протокол проверки ИС (И)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</a:rPr>
                        <a:t>ИС-07 – Ведомость коррекции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персональных данных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</a:rPr>
                        <a:t>ИС-08 – Акт о досрочном завершении (при необходимости)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</a:rPr>
                        <a:t>ИС-09 – Акт об удалении участника (при необходимости)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 b="50000"/>
          <a:stretch/>
        </p:blipFill>
        <p:spPr>
          <a:xfrm>
            <a:off x="262681" y="1635646"/>
            <a:ext cx="3229199" cy="30243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99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Контактная информация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51570"/>
            <a:ext cx="8640960" cy="38524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Горячая линия» РЦОИ</a:t>
            </a:r>
          </a:p>
          <a:p>
            <a:pPr marL="0" indent="0" algn="ctr">
              <a:buNone/>
            </a:pPr>
            <a:r>
              <a:rPr lang="ru-RU" sz="2400" b="1" dirty="0">
                <a:latin typeface="Cambria" panose="02040503050406030204" pitchFamily="18" charset="0"/>
              </a:rPr>
              <a:t>8(8332) </a:t>
            </a:r>
            <a:r>
              <a:rPr lang="ru-RU" sz="2400" b="1" dirty="0" smtClean="0">
                <a:latin typeface="Cambria" panose="02040503050406030204" pitchFamily="18" charset="0"/>
              </a:rPr>
              <a:t>71-44-06</a:t>
            </a:r>
            <a:r>
              <a:rPr lang="en-US" sz="2400" b="1" dirty="0" smtClean="0">
                <a:latin typeface="Cambria" panose="02040503050406030204" pitchFamily="18" charset="0"/>
              </a:rPr>
              <a:t>, 71-44-01</a:t>
            </a:r>
            <a:endParaRPr lang="ru-RU" sz="24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Электронная почта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ege@coko.kirov.ru</a:t>
            </a:r>
            <a:endParaRPr lang="ru-RU" sz="24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Чат по вопросам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( для ОМС) 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7814"/>
            <a:ext cx="1491630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Нормативные правовые акты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87574"/>
            <a:ext cx="8640960" cy="3780420"/>
          </a:xfrm>
        </p:spPr>
        <p:txBody>
          <a:bodyPr/>
          <a:lstStyle/>
          <a:p>
            <a:pPr marL="0" lvl="3" indent="0" algn="just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Приказ </a:t>
            </a:r>
            <a:r>
              <a:rPr lang="ru-RU" sz="2000" b="1" dirty="0" err="1">
                <a:latin typeface="Cambria" panose="02040503050406030204" pitchFamily="18" charset="0"/>
              </a:rPr>
              <a:t>Минпросвещения</a:t>
            </a:r>
            <a:r>
              <a:rPr lang="ru-RU" sz="2000" b="1" dirty="0">
                <a:latin typeface="Cambria" panose="02040503050406030204" pitchFamily="18" charset="0"/>
              </a:rPr>
              <a:t> России и </a:t>
            </a:r>
            <a:r>
              <a:rPr lang="ru-RU" sz="2000" b="1" dirty="0" err="1">
                <a:latin typeface="Cambria" panose="02040503050406030204" pitchFamily="18" charset="0"/>
              </a:rPr>
              <a:t>Рособрнадзора</a:t>
            </a:r>
            <a:r>
              <a:rPr lang="ru-RU" sz="2000" b="1" dirty="0">
                <a:latin typeface="Cambria" panose="02040503050406030204" pitchFamily="18" charset="0"/>
              </a:rPr>
              <a:t> от </a:t>
            </a:r>
            <a:r>
              <a:rPr lang="ru-RU" sz="2000" b="1" dirty="0" smtClean="0">
                <a:latin typeface="Cambria" panose="02040503050406030204" pitchFamily="18" charset="0"/>
              </a:rPr>
              <a:t>04.04.2023 </a:t>
            </a:r>
            <a:r>
              <a:rPr lang="ru-RU" sz="2000" b="1" dirty="0">
                <a:latin typeface="Cambria" panose="02040503050406030204" pitchFamily="18" charset="0"/>
              </a:rPr>
              <a:t>№ </a:t>
            </a:r>
            <a:r>
              <a:rPr lang="ru-RU" sz="2000" b="1" dirty="0" smtClean="0">
                <a:latin typeface="Cambria" panose="02040503050406030204" pitchFamily="18" charset="0"/>
              </a:rPr>
              <a:t>233/552  </a:t>
            </a:r>
            <a:r>
              <a:rPr lang="ru-RU" sz="2000" dirty="0">
                <a:latin typeface="Cambria" panose="02040503050406030204" pitchFamily="18" charset="0"/>
              </a:rPr>
              <a:t>«Об утверждении Порядка проведения государственной итоговой аттестации по образовательным программам среднего общего образования» </a:t>
            </a:r>
            <a:r>
              <a:rPr lang="ru-RU" sz="2000" dirty="0" smtClean="0">
                <a:latin typeface="Cambria" panose="02040503050406030204" pitchFamily="18" charset="0"/>
              </a:rPr>
              <a:t>(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раздел 3)</a:t>
            </a:r>
          </a:p>
          <a:p>
            <a:pPr marL="0" lvl="3" indent="0" algn="just"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lvl="3" indent="0" algn="just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Распоряжение министерства </a:t>
            </a:r>
            <a:r>
              <a:rPr lang="ru-RU" sz="2000" b="1" dirty="0">
                <a:latin typeface="Cambria" panose="02040503050406030204" pitchFamily="18" charset="0"/>
              </a:rPr>
              <a:t>образования Кировской области </a:t>
            </a:r>
            <a:r>
              <a:rPr lang="ru-RU" sz="2000" b="1" dirty="0" smtClean="0">
                <a:latin typeface="Cambria" panose="02040503050406030204" pitchFamily="18" charset="0"/>
              </a:rPr>
              <a:t/>
            </a:r>
            <a:br>
              <a:rPr lang="ru-RU" sz="2000" b="1" dirty="0" smtClean="0">
                <a:latin typeface="Cambria" panose="02040503050406030204" pitchFamily="18" charset="0"/>
              </a:rPr>
            </a:br>
            <a:r>
              <a:rPr lang="ru-RU" sz="2000" b="1" dirty="0" smtClean="0">
                <a:latin typeface="Cambria" panose="02040503050406030204" pitchFamily="18" charset="0"/>
              </a:rPr>
              <a:t>от 13.11.2023 №1497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«Об утверждении порядка проведения </a:t>
            </a:r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и </a:t>
            </a:r>
            <a:r>
              <a:rPr lang="ru-RU" sz="2000" dirty="0">
                <a:latin typeface="Cambria" panose="02040503050406030204" pitchFamily="18" charset="0"/>
              </a:rPr>
              <a:t>проверки итогового сочинения (изложения) на территории Кировской области»  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Нормативное правовое обеспечение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275606"/>
          <a:ext cx="8496944" cy="152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4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itchFamily="18" charset="0"/>
                        </a:rPr>
                        <a:t>ИТОГОВОЕ СОЧИНЕНИЕ</a:t>
                      </a:r>
                      <a:endParaRPr lang="ru-RU" sz="2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Допуск к ГИА 11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Индивидуальные достижения абитуриента ВУЗа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67544" y="3147814"/>
          <a:ext cx="8424936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ИТОГОВОЕ</a:t>
                      </a:r>
                      <a:r>
                        <a:rPr lang="ru-RU" sz="2000" baseline="0" dirty="0" smtClean="0">
                          <a:latin typeface="Cambria" pitchFamily="18" charset="0"/>
                        </a:rPr>
                        <a:t>  ИЗЛОЖЕНИЕ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Допуск к ГИА 11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ОВЗ, дети-инвалиды,</a:t>
                      </a:r>
                      <a:r>
                        <a:rPr lang="ru-RU" sz="2000" baseline="0" dirty="0" smtClean="0">
                          <a:latin typeface="Cambria" pitchFamily="18" charset="0"/>
                        </a:rPr>
                        <a:t> инвалиды, УФСИН, обучающиеся на дому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Нормативное правовое обеспечение</a:t>
            </a:r>
            <a:endParaRPr lang="ru-RU" sz="2400" dirty="0">
              <a:latin typeface="Cambr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131591"/>
          <a:ext cx="8712968" cy="340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854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Обучающиеся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с ОВЗ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Дети-инвалиды, инвалиды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1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Рекомендации ПМПК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Справка об инвалидности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6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Сочинение или изложение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Продолжительность выполнения работы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увеличивается на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1,5 часа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6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Привлечение ассистента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Технические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средства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Шрифт Брайля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Звукоусиливающая аппаратура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Увеличение размера КИМ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Выполнение работы на ПК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ППЭ на дому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1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mbria" pitchFamily="18" charset="0"/>
              </a:rPr>
              <a:t>Нормативное правовое обеспечение</a:t>
            </a:r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157834"/>
              </p:ext>
            </p:extLst>
          </p:nvPr>
        </p:nvGraphicFramePr>
        <p:xfrm>
          <a:off x="251520" y="1275606"/>
          <a:ext cx="8642350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Сроки проведения итогового сочинения (изложения)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 декабря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2024 года</a:t>
                      </a:r>
                      <a:endParaRPr lang="ru-RU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февраля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2025 года</a:t>
                      </a:r>
                      <a:endParaRPr lang="ru-RU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 апреля 2025 года</a:t>
                      </a:r>
                      <a:endParaRPr lang="ru-RU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6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mbria" pitchFamily="18" charset="0"/>
              </a:rPr>
              <a:t>Нормативное правовое обеспечение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50130" y="1131589"/>
          <a:ext cx="8642350" cy="348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9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Место проведения итогового сочинения (изложения)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– образовательная организация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4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Утверждаются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приказом директора: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9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Комиссия по проведению итогового сочинения (изложения)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Комиссия по проверке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итогового сочинения (изложения)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4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mbria" pitchFamily="18" charset="0"/>
              </a:rPr>
              <a:t>Нормативное правовое обеспечение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50825" y="1131889"/>
          <a:ext cx="8642350" cy="359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9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Проверка итоговых сочинений (изложений)</a:t>
                      </a:r>
                      <a:endParaRPr lang="ru-RU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Проверка завершается не позднее 7 календарных дней с даты проведения итогового сочинения (изложения)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Обработка на уровне РЦОИ – не позднее чем через 5 календарных дней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после проведения и оценивания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Ознакомление с результатами – под подпись в течение 2 рабочих дней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 момента получения из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РЦОИ протоколов результатов проверки итогового сочинения (изложения)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6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mbria" pitchFamily="18" charset="0"/>
              </a:rPr>
              <a:t>Нормативное правовое обеспечение</a:t>
            </a:r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275606"/>
          <a:ext cx="8642350" cy="34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Повторно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допускаются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" pitchFamily="18" charset="0"/>
                        </a:rPr>
                        <a:t>Получившие неудовлетворительный результат («незачет»)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" pitchFamily="18" charset="0"/>
                        </a:rPr>
                        <a:t>Удаленные за нарушение требований Порядка проведения ГИА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" pitchFamily="18" charset="0"/>
                        </a:rPr>
                        <a:t>Не явившиеся по уважительным причинам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" pitchFamily="18" charset="0"/>
                        </a:rPr>
                        <a:t>Не завершившие написание по уважительным причинам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9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Методическое обеспечение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149077"/>
              </p:ext>
            </p:extLst>
          </p:nvPr>
        </p:nvGraphicFramePr>
        <p:xfrm>
          <a:off x="3491879" y="1419621"/>
          <a:ext cx="5400601" cy="332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41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Письмо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Рособрнадзора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от 14.10.2024 № 04-323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«О направлении методических документов, рекомендуемых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при организации и проведении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итогового сочинения (изложения) в 2024-2025 учебном году»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2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Методические рекомендации по организации и проведению итогового сочинения (изложения) </a:t>
                      </a:r>
                    </a:p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в 2024-2025 учебном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3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Правила заполнения бланков итогового сочинения (изложения) в 2024-2025 учебном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53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Сборник отчетных форм для проведения итогового сочинения(изложения) в 2024-2025 учебном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919" t="12201" r="30312" b="17800"/>
          <a:stretch/>
        </p:blipFill>
        <p:spPr>
          <a:xfrm>
            <a:off x="107504" y="1416481"/>
            <a:ext cx="3240360" cy="32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ОКО широ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ЦОКО широкий</Template>
  <TotalTime>2712</TotalTime>
  <Words>2281</Words>
  <Application>Microsoft Office PowerPoint</Application>
  <PresentationFormat>Экран (16:9)</PresentationFormat>
  <Paragraphs>213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Cambria</vt:lpstr>
      <vt:lpstr>Times New Roman</vt:lpstr>
      <vt:lpstr>ЦОКО широкий</vt:lpstr>
      <vt:lpstr>Нормативное правовое и методическое обеспечение проведения  итогового сочинения (изложения)  в 2024-2025 учебном году</vt:lpstr>
      <vt:lpstr>Нормативные правовые акты</vt:lpstr>
      <vt:lpstr>Нормативное правовое обеспечение</vt:lpstr>
      <vt:lpstr>Нормативное правовое обеспечение</vt:lpstr>
      <vt:lpstr>Нормативное правовое обеспечение</vt:lpstr>
      <vt:lpstr>Нормативное правовое обеспечение</vt:lpstr>
      <vt:lpstr>Нормативное правовое обеспечение</vt:lpstr>
      <vt:lpstr>Нормативное правовое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Проверка, оценивание работ</vt:lpstr>
      <vt:lpstr>Заполнение отчетных форм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Андреевич</dc:creator>
  <cp:lastModifiedBy>Ведерникова Елена Викторовна</cp:lastModifiedBy>
  <cp:revision>179</cp:revision>
  <cp:lastPrinted>2024-11-19T09:32:28Z</cp:lastPrinted>
  <dcterms:created xsi:type="dcterms:W3CDTF">2020-02-11T06:50:30Z</dcterms:created>
  <dcterms:modified xsi:type="dcterms:W3CDTF">2024-11-19T13:27:45Z</dcterms:modified>
</cp:coreProperties>
</file>