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3" r:id="rId3"/>
    <p:sldId id="329" r:id="rId4"/>
    <p:sldId id="297" r:id="rId5"/>
    <p:sldId id="304" r:id="rId6"/>
    <p:sldId id="305" r:id="rId7"/>
    <p:sldId id="306" r:id="rId8"/>
    <p:sldId id="330" r:id="rId9"/>
    <p:sldId id="311" r:id="rId10"/>
    <p:sldId id="331" r:id="rId11"/>
    <p:sldId id="317" r:id="rId12"/>
    <p:sldId id="320" r:id="rId13"/>
    <p:sldId id="318" r:id="rId14"/>
    <p:sldId id="319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8971" autoAdjust="0"/>
  </p:normalViewPr>
  <p:slideViewPr>
    <p:cSldViewPr>
      <p:cViewPr>
        <p:scale>
          <a:sx n="100" d="100"/>
          <a:sy n="100" d="100"/>
        </p:scale>
        <p:origin x="-1944" y="-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DA318-0063-488A-AFA3-63B7C8B7E8EF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4B76-8D14-40D4-A342-8D80A9D73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95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01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0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1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3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8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7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068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9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9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4B76-8D14-40D4-A342-8D80A9D73FF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7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B639-33ED-47B1-8C00-867DF309FBD5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63E5-A202-4832-AB86-730FFF6B45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2" y="129213"/>
            <a:ext cx="2322186" cy="81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08" y="4917876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КОГАУ  «Центр  оценки  качества  образования»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31591"/>
            <a:ext cx="7774632" cy="1568748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7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ru-RU" sz="1700" b="1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Cambria" pitchFamily="18" charset="0"/>
              </a:rPr>
              <a:t>Эксперт </a:t>
            </a:r>
            <a:r>
              <a:rPr lang="ru-RU" sz="1700" b="1" dirty="0">
                <a:solidFill>
                  <a:schemeClr val="tx1"/>
                </a:solidFill>
                <a:latin typeface="Cambria" pitchFamily="18" charset="0"/>
              </a:rPr>
              <a:t>отдела итоговой аттестации </a:t>
            </a:r>
          </a:p>
          <a:p>
            <a:r>
              <a:rPr lang="ru-RU" sz="1700" b="1" dirty="0">
                <a:solidFill>
                  <a:schemeClr val="tx1"/>
                </a:solidFill>
                <a:latin typeface="Cambria" pitchFamily="18" charset="0"/>
              </a:rPr>
              <a:t>КОГАУ ЦОКО Фёдорова Е.С.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2891" y="1203598"/>
            <a:ext cx="5787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Правила заполнения бланков итогового сочинения (изложения)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484" t="41579" r="40348" b="35741"/>
          <a:stretch>
            <a:fillRect/>
          </a:stretch>
        </p:blipFill>
        <p:spPr bwMode="auto">
          <a:xfrm>
            <a:off x="308326" y="1227891"/>
            <a:ext cx="3399577" cy="169062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915566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1 «Соответствие теме»</a:t>
            </a:r>
            <a:endParaRPr lang="ru-RU" sz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0453" t="43655" r="25882" b="30831"/>
          <a:stretch>
            <a:fillRect/>
          </a:stretch>
        </p:blipFill>
        <p:spPr bwMode="auto">
          <a:xfrm>
            <a:off x="323528" y="3363838"/>
            <a:ext cx="3384376" cy="16031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9317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2 «Аргументация. Привлечение литературного материала»</a:t>
            </a:r>
            <a:endParaRPr lang="ru-RU" sz="1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059582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1 </a:t>
            </a: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«Соответствие теме» 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2 </a:t>
            </a: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«Аргументация. Привлечение литературного материала»</a:t>
            </a:r>
            <a:endParaRPr lang="ru-RU" sz="12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3 </a:t>
            </a: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«Композиция и логика рассуждения»</a:t>
            </a:r>
          </a:p>
          <a:p>
            <a:pPr lvl="0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4 </a:t>
            </a: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«Качество письменной речи»</a:t>
            </a:r>
          </a:p>
          <a:p>
            <a:pPr lvl="0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Критерий № 5 </a:t>
            </a: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«Грамотность»</a:t>
            </a:r>
            <a:endParaRPr lang="ru-RU" sz="12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7500" t="38930" r="21747" b="31776"/>
          <a:stretch>
            <a:fillRect/>
          </a:stretch>
        </p:blipFill>
        <p:spPr bwMode="auto">
          <a:xfrm>
            <a:off x="4518248" y="2269900"/>
            <a:ext cx="4572000" cy="20540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Документы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в РЦОИ (копии)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560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ИС-04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Список участников итогового сочинения (изложения)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ИС-05</a:t>
            </a:r>
            <a:r>
              <a:rPr lang="ru-RU" sz="20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Ведомость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проведения итогового сочинения (изложения) </a:t>
            </a:r>
          </a:p>
          <a:p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в учебном кабинете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ИС-06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-Протокол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проверки итогового сочинения (изложения)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ИС-07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-Ведомость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коррекции персональных данных участников итогового сочинения (изложения)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ИС-08</a:t>
            </a:r>
            <a:r>
              <a:rPr lang="ru-RU" sz="20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Акт 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 досрочном завершении написания итогового сочинения (изложения) по уважительной причине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ИС-09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-Акт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об удалении участника итогового сочинения (изложения)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ИС-07,08,09-при наличии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Сопроводительный лист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/>
          <a:srcRect l="19913" t="16021" r="21802" b="12143"/>
          <a:stretch/>
        </p:blipFill>
        <p:spPr bwMode="auto">
          <a:xfrm>
            <a:off x="179512" y="1059582"/>
            <a:ext cx="4320480" cy="3803942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/>
          <a:srcRect l="26062" t="10468" r="28282" b="59502"/>
          <a:stretch/>
        </p:blipFill>
        <p:spPr bwMode="auto">
          <a:xfrm>
            <a:off x="4788024" y="1059582"/>
            <a:ext cx="4163014" cy="1167502"/>
          </a:xfrm>
          <a:prstGeom prst="rect">
            <a:avLst/>
          </a:prstGeom>
          <a:ln w="190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ia1\Downloads\2024-11-19_13-01-5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50" y="2352337"/>
            <a:ext cx="3731161" cy="2511187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860032" y="4431263"/>
            <a:ext cx="4146603" cy="56358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Сроки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проверки итоговых сочинений (изложений)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9163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Проверка и оценивание итогового сочинения (изложения) завершается не позднее чем через </a:t>
            </a:r>
            <a:r>
              <a:rPr lang="ru-RU" sz="20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7календарных дней </a:t>
            </a: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с даты проведения</a:t>
            </a:r>
          </a:p>
          <a:p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endParaRPr lang="ru-RU" sz="2000" dirty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Cambria Math" pitchFamily="18" charset="0"/>
                <a:ea typeface="Cambria Math" pitchFamily="18" charset="0"/>
              </a:rPr>
              <a:t>Оригиналы комплектов бланков, копии форм доставляются в РЦОИ</a:t>
            </a:r>
            <a:r>
              <a:rPr lang="ru-RU" sz="2000" dirty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не позднее 10 декабря 2024 года</a:t>
            </a:r>
            <a:endParaRPr lang="ru-RU" sz="20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mbria Math" pitchFamily="18" charset="0"/>
                <a:ea typeface="Cambria Math" pitchFamily="18" charset="0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1008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Отдел итоговой аттестации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8(8332</a:t>
            </a:r>
            <a:r>
              <a:rPr lang="ru-RU" sz="24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  </a:t>
            </a:r>
            <a:r>
              <a:rPr lang="ru-RU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71-44-06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ege@coko.kirov.ru</a:t>
            </a:r>
            <a:endParaRPr lang="en-US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Размещение тем итогового С(И)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27903" t="4286" r="24095" b="3333"/>
          <a:stretch>
            <a:fillRect/>
          </a:stretch>
        </p:blipFill>
        <p:spPr>
          <a:xfrm>
            <a:off x="4977868" y="1154832"/>
            <a:ext cx="3024336" cy="25202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27" name="Picture 3" descr="C:\Users\ia1\Desktop\иС(И) 2024-2025\2024-11-06_13-05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8" y="1059582"/>
            <a:ext cx="3580810" cy="170611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8937" y="3791297"/>
            <a:ext cx="4982198" cy="92333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с 9.45 – информационный портал</a:t>
            </a:r>
            <a:r>
              <a:rPr lang="en-US" dirty="0" smtClean="0"/>
              <a:t> topic.rustest.ru</a:t>
            </a:r>
          </a:p>
          <a:p>
            <a:r>
              <a:rPr lang="en-US" dirty="0" smtClean="0"/>
              <a:t>         </a:t>
            </a:r>
            <a:r>
              <a:rPr lang="ru-RU" dirty="0" smtClean="0"/>
              <a:t>  </a:t>
            </a:r>
            <a:r>
              <a:rPr lang="en-US" dirty="0" smtClean="0"/>
              <a:t> - </a:t>
            </a:r>
            <a:r>
              <a:rPr lang="ru-RU" dirty="0" smtClean="0"/>
              <a:t>официальный сайт ФГБУ ФЦТ</a:t>
            </a:r>
          </a:p>
          <a:p>
            <a:r>
              <a:rPr lang="ru-RU" dirty="0" smtClean="0"/>
              <a:t>            - сайт ГИА в Кировской области/новости</a:t>
            </a:r>
            <a:endParaRPr lang="ru-RU" dirty="0"/>
          </a:p>
        </p:txBody>
      </p:sp>
      <p:pic>
        <p:nvPicPr>
          <p:cNvPr id="1026" name="Picture 2" descr="C:\Users\ia1\Downloads\2024-11-11_13-59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21" y="2931790"/>
            <a:ext cx="2619861" cy="1864792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283718"/>
            <a:ext cx="504056" cy="1312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0507" y="4371950"/>
            <a:ext cx="2376264" cy="4246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ia1\Downloads\2024-11-18_16-26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4883"/>
            <a:ext cx="2538863" cy="129243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9325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Комплект бланков </a:t>
            </a:r>
            <a:br>
              <a:rPr lang="ru-RU" sz="32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итогового С(И)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059582"/>
            <a:ext cx="3294112" cy="376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1.До 10.00-первая часть инструктажа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2.Выдача комплекта бланков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3.Не ранее 10.00-вторая часть инструктажа:</a:t>
            </a:r>
          </a:p>
          <a:p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ознакомление с  темами (с 9.45)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-заполнение полей БР и БЗ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Код ОО   (где обучается, шесть цифр)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Место проведения-код ОО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4.Количество бланков записи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(лист №1-основной бланк записи) - 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заполняется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 завершении работы, членом комиссии</a:t>
            </a:r>
            <a:endParaRPr lang="ru-RU" sz="16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 descr="C:\Users\ia1\Desktop\БР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2664296" cy="376837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334261"/>
            <a:ext cx="1837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БЛАНК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РЕГИСТРАЦИИ 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1" name="Picture 3" descr="C:\Users\ia1\Desktop\БЗ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65" y="1059582"/>
            <a:ext cx="2664296" cy="3768376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79088" y="2462867"/>
            <a:ext cx="192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БЛАНК ЗАПИСИ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(двусторонний)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7414" y="4371950"/>
            <a:ext cx="1509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Смотри на обороте</a:t>
            </a:r>
            <a:endParaRPr lang="ru-RU" sz="1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1840" y="1939487"/>
            <a:ext cx="144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Тема сочинения</a:t>
            </a:r>
            <a:endParaRPr lang="ru-RU" sz="1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1680" y="1707653"/>
            <a:ext cx="360040" cy="2318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77468" y="1285018"/>
            <a:ext cx="412370" cy="277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51720" y="1939487"/>
            <a:ext cx="936104" cy="178439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507" y="1314735"/>
            <a:ext cx="383331" cy="21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18492" y="142460"/>
            <a:ext cx="2347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Основной бланк записи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(двусторонний) 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Лист № 001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8" name="Picture 2" descr="C:\Users\2512\Desktop\ДБЗ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9581"/>
            <a:ext cx="2708233" cy="37857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61133" y="151845"/>
            <a:ext cx="3110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Дополнительный бланк записи 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(односторонний)</a:t>
            </a:r>
          </a:p>
          <a:p>
            <a:pPr algn="ctr"/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Лист №002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77646" y="1306305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3377" y="1662045"/>
            <a:ext cx="914400" cy="216024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13232" y="2144359"/>
            <a:ext cx="29878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ВПИСЫВАЕТ УЧАСТНИК</a:t>
            </a:r>
            <a:r>
              <a:rPr lang="ru-RU" sz="1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   значения полей  из БР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ФИО-прописью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ВПИСЫВАЕТ ОРГАНИЗАТОР: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Лист №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Код работы – 10 цифр </a:t>
            </a:r>
          </a:p>
          <a:p>
            <a:pPr algn="ctr"/>
            <a:r>
              <a:rPr lang="ru-RU" sz="1200" b="1" dirty="0" smtClean="0">
                <a:latin typeface="Cambria Math" pitchFamily="18" charset="0"/>
                <a:ea typeface="Cambria Math" pitchFamily="18" charset="0"/>
              </a:rPr>
              <a:t>(код работы из БР или БЗ)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Дополнительный Бланк Записи- закрытый раздел «Организаторам»/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итоговое С(И)  4 декабря 2024</a:t>
            </a:r>
            <a:endParaRPr lang="ru-RU" sz="12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C:\Users\ia1\Desktop\БР 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7" y="1046980"/>
            <a:ext cx="2685879" cy="3798367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1698576" y="1658257"/>
            <a:ext cx="382792" cy="35764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1368" y="1751941"/>
            <a:ext cx="792088" cy="216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ia1\Desktop\БЗ 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95" y="1056319"/>
            <a:ext cx="2640510" cy="3789028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4788024" y="1338009"/>
            <a:ext cx="360040" cy="32403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48919" y="1662045"/>
            <a:ext cx="720080" cy="2160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843808" y="1783203"/>
            <a:ext cx="2124236" cy="15349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ia1\Downloads\2024-11-11_14-43-3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46" y="1675822"/>
            <a:ext cx="798810" cy="17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a1\Downloads\2024-11-11_14-48-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57" y="1470363"/>
            <a:ext cx="252598" cy="1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51" y="1207857"/>
            <a:ext cx="411732" cy="2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5668999" y="1783203"/>
            <a:ext cx="218437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Нарушение 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установленного порядка проведения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3" cstate="print"/>
          <a:srcRect l="802" t="22051" r="59401" b="16049"/>
          <a:stretch>
            <a:fillRect/>
          </a:stretch>
        </p:blipFill>
        <p:spPr bwMode="auto">
          <a:xfrm>
            <a:off x="107504" y="987574"/>
            <a:ext cx="3322712" cy="367240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0136" y="937204"/>
            <a:ext cx="2880320" cy="4104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/>
          <a:srcRect l="40843" t="36176" r="25727" b="28940"/>
          <a:stretch/>
        </p:blipFill>
        <p:spPr bwMode="auto">
          <a:xfrm>
            <a:off x="4139952" y="2731448"/>
            <a:ext cx="4752528" cy="2144558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91556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«Акт об удалении участника итогового сочинения (изложения)» (форма ИС-09)</a:t>
            </a:r>
            <a:endParaRPr lang="ru-RU" sz="1600" b="1" dirty="0">
              <a:solidFill>
                <a:srgbClr val="305D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Направляется в РЦОИ по защищенным каналам в день написания </a:t>
            </a:r>
            <a:endParaRPr lang="ru-RU" sz="16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Отметка в форме ИС-05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    Бланк регистрации –отметка «Х» в поле «Удален»  и подпись члена комиссии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4155925"/>
            <a:ext cx="1008112" cy="43204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62867" y="4155925"/>
            <a:ext cx="1449085" cy="50405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 l="1443" t="21795" r="66613" b="10000"/>
          <a:stretch>
            <a:fillRect/>
          </a:stretch>
        </p:blipFill>
        <p:spPr bwMode="auto">
          <a:xfrm>
            <a:off x="482496" y="1923678"/>
            <a:ext cx="3294532" cy="30377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2216317"/>
            <a:ext cx="216024" cy="5109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0216" y="2228521"/>
            <a:ext cx="277688" cy="4320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300" dirty="0" smtClean="0">
                <a:latin typeface="Cambria Math" pitchFamily="18" charset="0"/>
                <a:ea typeface="Cambria Math" pitchFamily="18" charset="0"/>
              </a:rPr>
              <a:t>Завершение </a:t>
            </a:r>
            <a:r>
              <a:rPr lang="ru-RU" sz="2300" dirty="0">
                <a:latin typeface="Cambria Math" pitchFamily="18" charset="0"/>
                <a:ea typeface="Cambria Math" pitchFamily="18" charset="0"/>
              </a:rPr>
              <a:t>написания итогового сочинения (изложения) по уважительным причинам</a:t>
            </a:r>
            <a:br>
              <a:rPr lang="ru-RU" sz="2300" dirty="0">
                <a:latin typeface="Cambria Math" pitchFamily="18" charset="0"/>
                <a:ea typeface="Cambria Math" pitchFamily="18" charset="0"/>
              </a:rPr>
            </a:br>
            <a:endParaRPr lang="ru-RU" sz="2300" dirty="0"/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3" cstate="print"/>
          <a:srcRect l="962" t="22564" r="59273" b="15641"/>
          <a:stretch>
            <a:fillRect/>
          </a:stretch>
        </p:blipFill>
        <p:spPr bwMode="auto">
          <a:xfrm>
            <a:off x="107504" y="1118816"/>
            <a:ext cx="2808312" cy="331236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1443" t="21795" r="66613" b="10000"/>
          <a:stretch>
            <a:fillRect/>
          </a:stretch>
        </p:blipFill>
        <p:spPr bwMode="auto">
          <a:xfrm>
            <a:off x="482496" y="1923678"/>
            <a:ext cx="3294532" cy="303770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40200" y="1048780"/>
            <a:ext cx="2675616" cy="4140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8956" y="2292802"/>
            <a:ext cx="288032" cy="3641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2274612"/>
            <a:ext cx="345874" cy="36410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5" cstate="print"/>
          <a:srcRect l="40843" t="39535" r="25727" b="25323"/>
          <a:stretch/>
        </p:blipFill>
        <p:spPr bwMode="auto">
          <a:xfrm>
            <a:off x="3923928" y="3150141"/>
            <a:ext cx="4995707" cy="1795295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355976" y="4395180"/>
            <a:ext cx="1296144" cy="36004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6296" y="4299942"/>
            <a:ext cx="1368152" cy="45527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17888" y="987574"/>
            <a:ext cx="48745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«Акт о досрочном завершении написания итогового сочинения (изложения) </a:t>
            </a:r>
            <a:endParaRPr lang="ru-RU" sz="16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по 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уважительным причинам» (форма ИС-08)</a:t>
            </a:r>
            <a:r>
              <a:rPr lang="ru-RU" sz="1600" b="1" dirty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Направляется в РЦОИ по защищенным каналам </a:t>
            </a:r>
            <a:endParaRPr lang="ru-RU" sz="1600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день написания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Отметка в форме  ИС-05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Бланк регистрации-отметка «Х» в поле </a:t>
            </a:r>
            <a:endParaRPr lang="ru-RU" sz="16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1600" b="1" dirty="0">
                <a:latin typeface="Cambria Math" pitchFamily="18" charset="0"/>
                <a:ea typeface="Cambria Math" pitchFamily="18" charset="0"/>
              </a:rPr>
              <a:t>Не закончил» и подпись члена комиссии 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Завершение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проведения итогового сочинения (изложения)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1301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Члены </a:t>
            </a:r>
            <a:r>
              <a:rPr lang="ru-RU" b="1" u="sng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комиссии по проведению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за 30 минут и за 5 минут 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сообщают о скором завершении написания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объявляют об окончании работы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собирают бланки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ставят «Z»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в бланках регистрации участников заполняют  поле 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«Количество бланков записи»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заполняют отчетные формы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передают руководителю образовательной 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213017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Участники</a:t>
            </a:r>
          </a:p>
          <a:p>
            <a:r>
              <a:rPr lang="ru-RU" b="1" dirty="0">
                <a:latin typeface="Cambria Math" pitchFamily="18" charset="0"/>
                <a:ea typeface="Cambria Math" pitchFamily="18" charset="0"/>
              </a:rPr>
              <a:t>досрочно завершившие: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сдают бланки 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проверяют данные, внесенные в форму ИС-05 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подтверждают их личной подписью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latin typeface="Cambria Math" pitchFamily="18" charset="0"/>
                <a:ea typeface="Cambria Math" pitchFamily="18" charset="0"/>
              </a:rPr>
              <a:t>покидают ОО не дожидаясь установленного времени завершения </a:t>
            </a: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Проверка и оценивание итоговых сочинений (изложений)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75606"/>
            <a:ext cx="4248472" cy="3651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Копирование оригиналов бланков регистрации и бланков записи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Копии  бланков регистрации и бланков записи передаются на проверку  экспертам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Каждое сочинение (изложение) участников итогового сочинения (изложения) проверяется 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одним экспертом один раз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Результаты проверки вносятся в копию бланка регистрации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Ответственный переносит 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результаты проверки («зачет»/«незачет») из копий бланков регистрации в оригиналы бланков регистрации </a:t>
            </a:r>
          </a:p>
          <a:p>
            <a:pPr>
              <a:buFont typeface="Arial" pitchFamily="34" charset="0"/>
              <a:buChar char="•"/>
            </a:pP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213017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К проверке по критериям оценивания допускаются итоговые сочинения (изложения), соответствующие установленным требованиям: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1.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	«Объем итогового сочинения (изложения)»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2.</a:t>
            </a:r>
            <a:r>
              <a:rPr lang="ru-RU" sz="1600" b="1" dirty="0" smtClean="0">
                <a:solidFill>
                  <a:srgbClr val="305D00"/>
                </a:solidFill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 «Самостоятельность написания итогового сочинения (изложения)»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Для получения оценки 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«зачет» 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необходимо иметь положительный результат 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по трем критериям 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(по критериям </a:t>
            </a:r>
            <a:r>
              <a:rPr lang="ru-RU" sz="1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№ 1 и № 2 – в обязательном порядке</a:t>
            </a:r>
            <a:r>
              <a:rPr lang="ru-RU" sz="1600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)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r>
              <a:rPr lang="ru-RU" sz="1600" b="1" dirty="0" smtClean="0">
                <a:latin typeface="Cambria Math" pitchFamily="18" charset="0"/>
                <a:ea typeface="Cambria Math" pitchFamily="18" charset="0"/>
              </a:rPr>
              <a:t>а также «зачет» по одному из других критериев  </a:t>
            </a:r>
            <a:endParaRPr lang="ru-RU" sz="16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987574"/>
            <a:ext cx="13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ПРОВЕРКА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987574"/>
            <a:ext cx="167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ОЦЕНИВАНИЕ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dirty="0" smtClean="0">
                <a:latin typeface="Cambria Math" pitchFamily="18" charset="0"/>
                <a:ea typeface="Cambria Math" pitchFamily="18" charset="0"/>
              </a:rPr>
            </a:b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Заполнение </a:t>
            </a:r>
            <a:r>
              <a:rPr lang="ru-RU" sz="2800" dirty="0">
                <a:latin typeface="Cambria Math" pitchFamily="18" charset="0"/>
                <a:ea typeface="Cambria Math" pitchFamily="18" charset="0"/>
              </a:rPr>
              <a:t>БР при проверке итогового С(И)</a:t>
            </a:r>
            <a:br>
              <a:rPr lang="ru-RU" sz="2800" dirty="0">
                <a:latin typeface="Cambria Math" pitchFamily="18" charset="0"/>
                <a:ea typeface="Cambria Math" pitchFamily="18" charset="0"/>
              </a:rPr>
            </a:b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/>
          <a:srcRect l="48983" t="42119" r="16860" b="23514"/>
          <a:stretch/>
        </p:blipFill>
        <p:spPr bwMode="auto">
          <a:xfrm>
            <a:off x="179512" y="1851670"/>
            <a:ext cx="4248472" cy="2448272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87574"/>
            <a:ext cx="362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1.	</a:t>
            </a:r>
            <a:endParaRPr lang="ru-RU" b="1" dirty="0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«Объем итогового </a:t>
            </a:r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С(И)»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98757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Требование № 2.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«Самостоятельность написания итогового С(И)»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/>
          <a:srcRect l="48401" t="25323" r="18169" b="38230"/>
          <a:stretch/>
        </p:blipFill>
        <p:spPr bwMode="auto">
          <a:xfrm>
            <a:off x="4499992" y="1851670"/>
            <a:ext cx="4499992" cy="2448272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63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6625</TotalTime>
  <Words>618</Words>
  <Application>Microsoft Office PowerPoint</Application>
  <PresentationFormat>Экран (16:9)</PresentationFormat>
  <Paragraphs>135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ЦОКО широкий</vt:lpstr>
      <vt:lpstr> </vt:lpstr>
      <vt:lpstr>Размещение тем итогового С(И)</vt:lpstr>
      <vt:lpstr>Комплект бланков  итогового С(И)</vt:lpstr>
      <vt:lpstr>Презентация PowerPoint</vt:lpstr>
      <vt:lpstr> Нарушение  установленного порядка проведения </vt:lpstr>
      <vt:lpstr> Завершение написания итогового сочинения (изложения) по уважительным причинам </vt:lpstr>
      <vt:lpstr> Завершение проведения итогового сочинения (изложения) </vt:lpstr>
      <vt:lpstr>Проверка и оценивание итоговых сочинений (изложений)</vt:lpstr>
      <vt:lpstr> Заполнение БР при проверке итогового С(И) </vt:lpstr>
      <vt:lpstr> Заполнение БР при проверке итогового С(И) </vt:lpstr>
      <vt:lpstr> Документы в РЦОИ (копии) </vt:lpstr>
      <vt:lpstr>Сопроводительный лист</vt:lpstr>
      <vt:lpstr> Сроки проверки итоговых сочинений (изложений) 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Федорова Елена Сергеевна</cp:lastModifiedBy>
  <cp:revision>363</cp:revision>
  <cp:lastPrinted>2024-11-11T12:38:34Z</cp:lastPrinted>
  <dcterms:created xsi:type="dcterms:W3CDTF">2020-02-11T06:50:30Z</dcterms:created>
  <dcterms:modified xsi:type="dcterms:W3CDTF">2024-11-20T05:41:09Z</dcterms:modified>
</cp:coreProperties>
</file>