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85" r:id="rId9"/>
    <p:sldId id="283" r:id="rId10"/>
    <p:sldId id="284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6" r:id="rId23"/>
    <p:sldId id="287" r:id="rId24"/>
    <p:sldId id="282" r:id="rId25"/>
  </p:sldIdLst>
  <p:sldSz cx="9144000" cy="6858000" type="screen4x3"/>
  <p:notesSz cx="9144000" cy="6858000"/>
  <p:embeddedFontLst>
    <p:embeddedFont>
      <p:font typeface="Monotype Corsiva" panose="03010101010201010101" pitchFamily="66" charset="0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EE099638-53F8-4530-8224-F577D336F8CA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C603BC89-F950-407D-8CBE-253FBE503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10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2406" y="467690"/>
            <a:ext cx="7619187" cy="276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742" y="1418666"/>
            <a:ext cx="8450580" cy="441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r_organizacia_it_sochineniya_2023-24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1056;&#1077;&#1082;&#1086;&#1084;&#1077;&#1085;&#1076;&#1072;&#1094;&#1080;&#1080;%20&#1087;&#1086;%20&#1086;&#1073;&#1091;&#1095;&#1077;&#1085;&#1080;&#1102;%20&#1089;&#1074;&#1103;&#1079;&#1085;&#1086;&#1084;&#1091;%20&#1090;&#1077;&#1082;&#1089;&#1090;&#1091;.docx" TargetMode="External"/><Relationship Id="rId2" Type="http://schemas.openxmlformats.org/officeDocument/2006/relationships/hyperlink" Target="M&#1056;%20&#1087;&#1086;%20&#1087;&#1086;&#1076;&#1075;&#1086;&#1090;&#1086;&#1074;&#1082;&#1077;%20&#1082;%20&#1089;&#1086;&#1095;&#1080;&#1085;&#1077;&#1085;&#1080;&#1102;.doc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48;&#1090;&#1086;&#1075;&#1086;&#1074;&#1086;&#1077;%20&#1089;&#1086;&#1095;&#1080;&#1085;&#1077;&#1085;&#1080;&#1077;%202023-2024/02_Kommentarii_k_razdelam_banka_tem_sochineniy_2023.pdf" TargetMode="External"/><Relationship Id="rId2" Type="http://schemas.openxmlformats.org/officeDocument/2006/relationships/hyperlink" Target="&#1048;&#1090;&#1086;&#1075;&#1086;&#1074;&#1086;&#1077;%20&#1089;&#1086;&#1095;&#1080;&#1085;&#1077;&#1085;&#1080;&#1077;%202023-2024/01_Struktura_banka_tem_sochineniy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&#1048;&#1090;&#1086;&#1075;&#1086;&#1074;&#1086;&#1077;%20&#1089;&#1086;&#1095;&#1080;&#1085;&#1077;&#1085;&#1080;&#1077;%202023-2024/04_Kriterii_it_soch.pdf" TargetMode="External"/><Relationship Id="rId4" Type="http://schemas.openxmlformats.org/officeDocument/2006/relationships/hyperlink" Target="&#1048;&#1090;&#1086;&#1075;&#1086;&#1074;&#1086;&#1077;%20&#1089;&#1086;&#1095;&#1080;&#1085;&#1077;&#1085;&#1080;&#1077;%202023-2024/03_Obrazec_komplekta_tem_2023_24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1627" y="2755773"/>
            <a:ext cx="6231890" cy="1813317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algn="ctr">
              <a:lnSpc>
                <a:spcPts val="4320"/>
              </a:lnSpc>
              <a:spcBef>
                <a:spcPts val="640"/>
              </a:spcBef>
            </a:pPr>
            <a:r>
              <a:rPr sz="4000" spc="-55" dirty="0">
                <a:solidFill>
                  <a:srgbClr val="C00000"/>
                </a:solidFill>
                <a:latin typeface="Times New Roman"/>
                <a:cs typeface="Times New Roman"/>
              </a:rPr>
              <a:t>Консультация</a:t>
            </a:r>
            <a:r>
              <a:rPr sz="4000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C00000"/>
                </a:solidFill>
                <a:latin typeface="Times New Roman"/>
                <a:cs typeface="Times New Roman"/>
              </a:rPr>
              <a:t>для</a:t>
            </a:r>
            <a:r>
              <a:rPr sz="4000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C00000"/>
                </a:solidFill>
                <a:latin typeface="Times New Roman"/>
                <a:cs typeface="Times New Roman"/>
              </a:rPr>
              <a:t>родителей </a:t>
            </a:r>
            <a:r>
              <a:rPr sz="4000" dirty="0">
                <a:solidFill>
                  <a:srgbClr val="C00000"/>
                </a:solidFill>
                <a:latin typeface="Times New Roman"/>
                <a:cs typeface="Times New Roman"/>
              </a:rPr>
              <a:t>11</a:t>
            </a:r>
            <a:r>
              <a:rPr sz="4000" spc="-1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spc="-1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класс</a:t>
            </a:r>
            <a:r>
              <a:rPr lang="ru-RU" sz="4000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endParaRPr lang="en-US" sz="40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ts val="4320"/>
              </a:lnSpc>
              <a:spcBef>
                <a:spcPts val="640"/>
              </a:spcBef>
            </a:pPr>
            <a:r>
              <a:rPr lang="ru-RU" sz="4000" spc="-105" dirty="0" smtClean="0">
                <a:solidFill>
                  <a:srgbClr val="C00000"/>
                </a:solidFill>
                <a:latin typeface="Times New Roman"/>
                <a:cs typeface="Times New Roman"/>
              </a:rPr>
              <a:t>15 ноября</a:t>
            </a:r>
            <a:r>
              <a:rPr sz="4000" spc="-10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202</a:t>
            </a:r>
            <a:r>
              <a:rPr lang="ru-RU" sz="4000" dirty="0">
                <a:solidFill>
                  <a:srgbClr val="C00000"/>
                </a:solidFill>
                <a:latin typeface="Times New Roman"/>
                <a:cs typeface="Times New Roman"/>
              </a:rPr>
              <a:t>3</a:t>
            </a:r>
            <a:r>
              <a:rPr sz="4000" spc="-1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C00000"/>
                </a:solidFill>
                <a:latin typeface="Times New Roman"/>
                <a:cs typeface="Times New Roman"/>
              </a:rPr>
              <a:t>г.</a:t>
            </a:r>
            <a:endParaRPr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40122" y="2192518"/>
            <a:ext cx="7716947" cy="326350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Продолжительность написания итогового сочинения (изложения) составляет 3 часа 55 минут (235 минут).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7" y="1190495"/>
            <a:ext cx="3214688" cy="3214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73" y="4306018"/>
            <a:ext cx="3214688" cy="32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8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6926" y="336880"/>
            <a:ext cx="34721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A30000"/>
                </a:solidFill>
              </a:rPr>
              <a:t>Что</a:t>
            </a:r>
            <a:r>
              <a:rPr sz="4000" spc="-120" dirty="0">
                <a:solidFill>
                  <a:srgbClr val="A30000"/>
                </a:solidFill>
              </a:rPr>
              <a:t> </a:t>
            </a:r>
            <a:r>
              <a:rPr sz="4000" spc="-10" dirty="0">
                <a:solidFill>
                  <a:srgbClr val="A30000"/>
                </a:solidFill>
              </a:rPr>
              <a:t>разрешено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47217" y="1499996"/>
            <a:ext cx="7839709" cy="3821429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84785" marR="5080" indent="-172720">
              <a:lnSpc>
                <a:spcPts val="2880"/>
              </a:lnSpc>
              <a:spcBef>
                <a:spcPts val="795"/>
              </a:spcBef>
              <a:buClr>
                <a:srgbClr val="538235"/>
              </a:buClr>
              <a:buFont typeface="Arial"/>
              <a:buChar char="•"/>
              <a:tabLst>
                <a:tab pos="195580" algn="l"/>
              </a:tabLst>
            </a:pPr>
            <a:r>
              <a:rPr sz="3000" b="1" dirty="0">
                <a:latin typeface="Times New Roman"/>
                <a:cs typeface="Times New Roman"/>
              </a:rPr>
              <a:t>Ручка</a:t>
            </a:r>
            <a:r>
              <a:rPr sz="3000" b="1" spc="-6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гелевая,</a:t>
            </a:r>
            <a:r>
              <a:rPr sz="3000" b="1" spc="-3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капиллярная</a:t>
            </a:r>
            <a:r>
              <a:rPr sz="3000" b="1" spc="-6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или</a:t>
            </a:r>
            <a:r>
              <a:rPr sz="3000" b="1" spc="-6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перьевая</a:t>
            </a:r>
            <a:r>
              <a:rPr sz="3000" b="1" spc="-55" dirty="0">
                <a:latin typeface="Times New Roman"/>
                <a:cs typeface="Times New Roman"/>
              </a:rPr>
              <a:t> </a:t>
            </a:r>
            <a:r>
              <a:rPr sz="3000" b="1" spc="-50" dirty="0">
                <a:latin typeface="Times New Roman"/>
                <a:cs typeface="Times New Roman"/>
              </a:rPr>
              <a:t>с </a:t>
            </a:r>
            <a:r>
              <a:rPr sz="3000" b="1" dirty="0">
                <a:latin typeface="Times New Roman"/>
                <a:cs typeface="Times New Roman"/>
              </a:rPr>
              <a:t>чернилами</a:t>
            </a:r>
            <a:r>
              <a:rPr sz="3000" b="1" spc="-5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черного</a:t>
            </a:r>
            <a:r>
              <a:rPr sz="3000" b="1" spc="-50" dirty="0">
                <a:latin typeface="Times New Roman"/>
                <a:cs typeface="Times New Roman"/>
              </a:rPr>
              <a:t> </a:t>
            </a:r>
            <a:r>
              <a:rPr sz="3000" b="1" spc="-10" dirty="0">
                <a:latin typeface="Times New Roman"/>
                <a:cs typeface="Times New Roman"/>
              </a:rPr>
              <a:t>цвета;</a:t>
            </a:r>
            <a:endParaRPr sz="30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110"/>
              </a:spcBef>
              <a:buClr>
                <a:srgbClr val="538235"/>
              </a:buClr>
              <a:buFont typeface="Arial"/>
              <a:buChar char="•"/>
              <a:tabLst>
                <a:tab pos="195580" algn="l"/>
              </a:tabLst>
            </a:pPr>
            <a:r>
              <a:rPr sz="3000" b="1" spc="-25" dirty="0">
                <a:latin typeface="Times New Roman"/>
                <a:cs typeface="Times New Roman"/>
              </a:rPr>
              <a:t>Документ,</a:t>
            </a:r>
            <a:r>
              <a:rPr sz="3000" b="1" spc="-90" dirty="0">
                <a:latin typeface="Times New Roman"/>
                <a:cs typeface="Times New Roman"/>
              </a:rPr>
              <a:t> </a:t>
            </a:r>
            <a:r>
              <a:rPr sz="3000" b="1" spc="-20" dirty="0">
                <a:latin typeface="Times New Roman"/>
                <a:cs typeface="Times New Roman"/>
              </a:rPr>
              <a:t>удостоверяющий</a:t>
            </a:r>
            <a:r>
              <a:rPr sz="3000" b="1" spc="-90" dirty="0">
                <a:latin typeface="Times New Roman"/>
                <a:cs typeface="Times New Roman"/>
              </a:rPr>
              <a:t> </a:t>
            </a:r>
            <a:r>
              <a:rPr sz="3000" b="1" spc="-10" dirty="0">
                <a:latin typeface="Times New Roman"/>
                <a:cs typeface="Times New Roman"/>
              </a:rPr>
              <a:t>личность;</a:t>
            </a:r>
            <a:endParaRPr sz="30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85"/>
              </a:spcBef>
              <a:buClr>
                <a:srgbClr val="538235"/>
              </a:buClr>
              <a:buFont typeface="Arial"/>
              <a:buChar char="•"/>
              <a:tabLst>
                <a:tab pos="195580" algn="l"/>
              </a:tabLst>
            </a:pPr>
            <a:r>
              <a:rPr sz="3000" b="1" dirty="0">
                <a:latin typeface="Times New Roman"/>
                <a:cs typeface="Times New Roman"/>
              </a:rPr>
              <a:t>Орфографический</a:t>
            </a:r>
            <a:r>
              <a:rPr sz="3000" b="1" spc="10" dirty="0">
                <a:latin typeface="Times New Roman"/>
                <a:cs typeface="Times New Roman"/>
              </a:rPr>
              <a:t> </a:t>
            </a:r>
            <a:r>
              <a:rPr sz="3000" b="1" spc="-10" dirty="0">
                <a:latin typeface="Times New Roman"/>
                <a:cs typeface="Times New Roman"/>
              </a:rPr>
              <a:t>словарь;</a:t>
            </a:r>
            <a:endParaRPr sz="3000">
              <a:latin typeface="Times New Roman"/>
              <a:cs typeface="Times New Roman"/>
            </a:endParaRPr>
          </a:p>
          <a:p>
            <a:pPr marL="184785" marR="759460" indent="-172720">
              <a:lnSpc>
                <a:spcPts val="2880"/>
              </a:lnSpc>
              <a:spcBef>
                <a:spcPts val="770"/>
              </a:spcBef>
              <a:buClr>
                <a:srgbClr val="538235"/>
              </a:buClr>
              <a:buFont typeface="Arial"/>
              <a:buChar char="•"/>
              <a:tabLst>
                <a:tab pos="195580" algn="l"/>
              </a:tabLst>
            </a:pPr>
            <a:r>
              <a:rPr sz="3000" b="1" dirty="0">
                <a:latin typeface="Times New Roman"/>
                <a:cs typeface="Times New Roman"/>
              </a:rPr>
              <a:t>Лекарственные</a:t>
            </a:r>
            <a:r>
              <a:rPr sz="3000" b="1" spc="-2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средства</a:t>
            </a:r>
            <a:r>
              <a:rPr sz="3000" b="1" spc="-1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и</a:t>
            </a:r>
            <a:r>
              <a:rPr sz="3000" b="1" spc="-3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питание</a:t>
            </a:r>
            <a:r>
              <a:rPr sz="3000" b="1" spc="-25" dirty="0">
                <a:latin typeface="Times New Roman"/>
                <a:cs typeface="Times New Roman"/>
              </a:rPr>
              <a:t> при необходимости</a:t>
            </a:r>
            <a:r>
              <a:rPr sz="3000" b="1" spc="-90" dirty="0">
                <a:latin typeface="Times New Roman"/>
                <a:cs typeface="Times New Roman"/>
              </a:rPr>
              <a:t> </a:t>
            </a:r>
            <a:r>
              <a:rPr sz="3000" b="1" spc="-10" dirty="0">
                <a:latin typeface="Times New Roman"/>
                <a:cs typeface="Times New Roman"/>
              </a:rPr>
              <a:t>(ОВЗ);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>
              <a:latin typeface="Times New Roman"/>
              <a:cs typeface="Times New Roman"/>
            </a:endParaRPr>
          </a:p>
          <a:p>
            <a:pPr marL="3256279" marR="336550" indent="-2680335">
              <a:lnSpc>
                <a:spcPts val="2880"/>
              </a:lnSpc>
            </a:pPr>
            <a:r>
              <a:rPr sz="3000" b="1" dirty="0">
                <a:latin typeface="Times New Roman"/>
                <a:cs typeface="Times New Roman"/>
              </a:rPr>
              <a:t>Иные</a:t>
            </a:r>
            <a:r>
              <a:rPr sz="3000" b="1" spc="-1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вещи</a:t>
            </a:r>
            <a:r>
              <a:rPr sz="3000" b="1" spc="1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–</a:t>
            </a:r>
            <a:r>
              <a:rPr sz="3000" b="1" spc="-1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в</a:t>
            </a:r>
            <a:r>
              <a:rPr sz="3000" b="1" spc="-1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специально</a:t>
            </a:r>
            <a:r>
              <a:rPr sz="3000" b="1" spc="5" dirty="0">
                <a:latin typeface="Times New Roman"/>
                <a:cs typeface="Times New Roman"/>
              </a:rPr>
              <a:t> </a:t>
            </a:r>
            <a:r>
              <a:rPr sz="3000" b="1" spc="-10" dirty="0">
                <a:latin typeface="Times New Roman"/>
                <a:cs typeface="Times New Roman"/>
              </a:rPr>
              <a:t>выделенном кабинете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0221" y="336880"/>
            <a:ext cx="2543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A30000"/>
                </a:solidFill>
              </a:rPr>
              <a:t>Запрещено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47217" y="1419453"/>
            <a:ext cx="7397115" cy="424815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161415">
              <a:lnSpc>
                <a:spcPct val="100000"/>
              </a:lnSpc>
              <a:spcBef>
                <a:spcPts val="509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Иметь</a:t>
            </a:r>
            <a:r>
              <a:rPr sz="32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при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себе</a:t>
            </a:r>
            <a:r>
              <a:rPr sz="3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использовать</a:t>
            </a:r>
            <a:endParaRPr sz="32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409"/>
              </a:spcBef>
              <a:buClr>
                <a:srgbClr val="538235"/>
              </a:buClr>
              <a:buFont typeface="Arial"/>
              <a:buChar char="•"/>
              <a:tabLst>
                <a:tab pos="195580" algn="l"/>
              </a:tabLst>
            </a:pPr>
            <a:r>
              <a:rPr sz="3200" b="1" dirty="0">
                <a:latin typeface="Times New Roman"/>
                <a:cs typeface="Times New Roman"/>
              </a:rPr>
              <a:t>средства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связи,</a:t>
            </a:r>
            <a:endParaRPr sz="32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420"/>
              </a:spcBef>
              <a:buClr>
                <a:srgbClr val="538235"/>
              </a:buClr>
              <a:buFont typeface="Arial"/>
              <a:buChar char="•"/>
              <a:tabLst>
                <a:tab pos="195580" algn="l"/>
              </a:tabLst>
            </a:pPr>
            <a:r>
              <a:rPr sz="3200" b="1" spc="-10" dirty="0">
                <a:latin typeface="Times New Roman"/>
                <a:cs typeface="Times New Roman"/>
              </a:rPr>
              <a:t>электронно-</a:t>
            </a:r>
            <a:r>
              <a:rPr sz="3200" b="1" dirty="0">
                <a:latin typeface="Times New Roman"/>
                <a:cs typeface="Times New Roman"/>
              </a:rPr>
              <a:t>вычислительную</a:t>
            </a:r>
            <a:r>
              <a:rPr sz="3200" b="1" spc="-10" dirty="0">
                <a:latin typeface="Times New Roman"/>
                <a:cs typeface="Times New Roman"/>
              </a:rPr>
              <a:t> технику;</a:t>
            </a:r>
            <a:endParaRPr sz="32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420"/>
              </a:spcBef>
              <a:buClr>
                <a:srgbClr val="538235"/>
              </a:buClr>
              <a:buFont typeface="Arial"/>
              <a:buChar char="•"/>
              <a:tabLst>
                <a:tab pos="195580" algn="l"/>
              </a:tabLst>
            </a:pPr>
            <a:r>
              <a:rPr sz="3200" b="1" dirty="0">
                <a:latin typeface="Times New Roman"/>
                <a:cs typeface="Times New Roman"/>
              </a:rPr>
              <a:t>фото,</a:t>
            </a:r>
            <a:r>
              <a:rPr sz="3200" b="1" spc="-100" dirty="0">
                <a:latin typeface="Times New Roman"/>
                <a:cs typeface="Times New Roman"/>
              </a:rPr>
              <a:t> </a:t>
            </a:r>
            <a:r>
              <a:rPr sz="3200" b="1" spc="-50" dirty="0">
                <a:latin typeface="Times New Roman"/>
                <a:cs typeface="Times New Roman"/>
              </a:rPr>
              <a:t>аудио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и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видеоаппаратуру;</a:t>
            </a:r>
            <a:endParaRPr sz="32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409"/>
              </a:spcBef>
              <a:buClr>
                <a:srgbClr val="538235"/>
              </a:buClr>
              <a:buFont typeface="Arial"/>
              <a:buChar char="•"/>
              <a:tabLst>
                <a:tab pos="195580" algn="l"/>
              </a:tabLst>
            </a:pPr>
            <a:r>
              <a:rPr sz="3200" b="1" dirty="0">
                <a:latin typeface="Times New Roman"/>
                <a:cs typeface="Times New Roman"/>
              </a:rPr>
              <a:t>справочные</a:t>
            </a:r>
            <a:r>
              <a:rPr sz="3200" b="1" spc="-13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материалы;</a:t>
            </a:r>
            <a:endParaRPr sz="32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420"/>
              </a:spcBef>
              <a:buClr>
                <a:srgbClr val="538235"/>
              </a:buClr>
              <a:buFont typeface="Arial"/>
              <a:buChar char="•"/>
              <a:tabLst>
                <a:tab pos="195580" algn="l"/>
              </a:tabLst>
            </a:pPr>
            <a:r>
              <a:rPr sz="3200" b="1" dirty="0">
                <a:latin typeface="Times New Roman"/>
                <a:cs typeface="Times New Roman"/>
              </a:rPr>
              <a:t>письменные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заметки;</a:t>
            </a:r>
            <a:endParaRPr sz="3200">
              <a:latin typeface="Times New Roman"/>
              <a:cs typeface="Times New Roman"/>
            </a:endParaRPr>
          </a:p>
          <a:p>
            <a:pPr marL="184785" marR="579755" indent="-172720">
              <a:lnSpc>
                <a:spcPts val="3460"/>
              </a:lnSpc>
              <a:spcBef>
                <a:spcPts val="855"/>
              </a:spcBef>
              <a:buClr>
                <a:srgbClr val="538235"/>
              </a:buClr>
              <a:buFont typeface="Arial"/>
              <a:buChar char="•"/>
              <a:tabLst>
                <a:tab pos="195580" algn="l"/>
              </a:tabLst>
            </a:pPr>
            <a:r>
              <a:rPr sz="3200" b="1" dirty="0">
                <a:latin typeface="Times New Roman"/>
                <a:cs typeface="Times New Roman"/>
              </a:rPr>
              <a:t>иные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средства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хранения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и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передачи информации;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0221" y="336880"/>
            <a:ext cx="2543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A30000"/>
                </a:solidFill>
              </a:rPr>
              <a:t>Запрещено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29590" y="1528318"/>
            <a:ext cx="8259445" cy="379031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84785" marR="41910" indent="-17272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185420" algn="l"/>
              </a:tabLst>
            </a:pPr>
            <a:r>
              <a:rPr sz="3200" b="1" dirty="0">
                <a:latin typeface="Times New Roman"/>
                <a:cs typeface="Times New Roman"/>
              </a:rPr>
              <a:t>Выносить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из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кабинетов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темы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сочинений</a:t>
            </a:r>
            <a:r>
              <a:rPr sz="3200" b="1" spc="-65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на </a:t>
            </a:r>
            <a:r>
              <a:rPr sz="3200" b="1" spc="-20" dirty="0">
                <a:latin typeface="Times New Roman"/>
                <a:cs typeface="Times New Roman"/>
              </a:rPr>
              <a:t>бумажном</a:t>
            </a:r>
            <a:r>
              <a:rPr sz="3200" b="1" spc="-1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или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электронном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носителях;</a:t>
            </a:r>
            <a:endParaRPr sz="3200">
              <a:latin typeface="Times New Roman"/>
              <a:cs typeface="Times New Roman"/>
            </a:endParaRPr>
          </a:p>
          <a:p>
            <a:pPr marL="184785" marR="5080" indent="-172720">
              <a:lnSpc>
                <a:spcPts val="3460"/>
              </a:lnSpc>
              <a:spcBef>
                <a:spcPts val="785"/>
              </a:spcBef>
              <a:buFont typeface="Arial"/>
              <a:buChar char="•"/>
              <a:tabLst>
                <a:tab pos="185420" algn="l"/>
              </a:tabLst>
            </a:pPr>
            <a:r>
              <a:rPr sz="3200" b="1" spc="-10" dirty="0">
                <a:latin typeface="Times New Roman"/>
                <a:cs typeface="Times New Roman"/>
              </a:rPr>
              <a:t>Фотографировать</a:t>
            </a:r>
            <a:r>
              <a:rPr sz="3200" b="1" spc="-114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бланки</a:t>
            </a:r>
            <a:r>
              <a:rPr sz="3200" b="1" spc="-6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и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темы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итогового </a:t>
            </a:r>
            <a:r>
              <a:rPr sz="3200" b="1" spc="-10" dirty="0">
                <a:latin typeface="Times New Roman"/>
                <a:cs typeface="Times New Roman"/>
              </a:rPr>
              <a:t>сочинения;</a:t>
            </a:r>
            <a:endParaRPr sz="3200">
              <a:latin typeface="Times New Roman"/>
              <a:cs typeface="Times New Roman"/>
            </a:endParaRPr>
          </a:p>
          <a:p>
            <a:pPr marL="184785" marR="181610" indent="-172720">
              <a:lnSpc>
                <a:spcPct val="90000"/>
              </a:lnSpc>
              <a:spcBef>
                <a:spcPts val="750"/>
              </a:spcBef>
              <a:buFont typeface="Arial"/>
              <a:buChar char="•"/>
              <a:tabLst>
                <a:tab pos="185420" algn="l"/>
              </a:tabLst>
            </a:pPr>
            <a:r>
              <a:rPr sz="3200" b="1" spc="-10" dirty="0">
                <a:latin typeface="Times New Roman"/>
                <a:cs typeface="Times New Roman"/>
              </a:rPr>
              <a:t>Пользоваться</a:t>
            </a:r>
            <a:r>
              <a:rPr sz="3200" b="1" spc="-1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текстами</a:t>
            </a:r>
            <a:r>
              <a:rPr sz="3200" b="1" spc="-10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литературного </a:t>
            </a:r>
            <a:r>
              <a:rPr sz="3200" b="1" dirty="0">
                <a:latin typeface="Times New Roman"/>
                <a:cs typeface="Times New Roman"/>
              </a:rPr>
              <a:t>материала</a:t>
            </a:r>
            <a:r>
              <a:rPr sz="3200" b="1" spc="-13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(художественными </a:t>
            </a:r>
            <a:r>
              <a:rPr sz="3200" b="1" dirty="0">
                <a:latin typeface="Times New Roman"/>
                <a:cs typeface="Times New Roman"/>
              </a:rPr>
              <a:t>произведениями,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дневниками,</a:t>
            </a:r>
            <a:r>
              <a:rPr sz="3200" b="1" spc="-6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мемуарами, публицистикой)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339" rIns="0" bIns="0" rtlCol="0">
            <a:spAutoFit/>
          </a:bodyPr>
          <a:lstStyle/>
          <a:p>
            <a:pPr marL="1156970" marR="5080" indent="295275">
              <a:lnSpc>
                <a:spcPts val="4320"/>
              </a:lnSpc>
              <a:spcBef>
                <a:spcPts val="640"/>
              </a:spcBef>
            </a:pPr>
            <a:r>
              <a:rPr sz="4000" dirty="0">
                <a:solidFill>
                  <a:srgbClr val="A30000"/>
                </a:solidFill>
              </a:rPr>
              <a:t>В</a:t>
            </a:r>
            <a:r>
              <a:rPr sz="4000" spc="-80" dirty="0">
                <a:solidFill>
                  <a:srgbClr val="A30000"/>
                </a:solidFill>
              </a:rPr>
              <a:t> </a:t>
            </a:r>
            <a:r>
              <a:rPr sz="4000" dirty="0">
                <a:solidFill>
                  <a:srgbClr val="A30000"/>
                </a:solidFill>
              </a:rPr>
              <a:t>случае</a:t>
            </a:r>
            <a:r>
              <a:rPr sz="4000" spc="-75" dirty="0">
                <a:solidFill>
                  <a:srgbClr val="A30000"/>
                </a:solidFill>
              </a:rPr>
              <a:t> </a:t>
            </a:r>
            <a:r>
              <a:rPr sz="4000" spc="-10" dirty="0">
                <a:solidFill>
                  <a:srgbClr val="A30000"/>
                </a:solidFill>
              </a:rPr>
              <a:t>нарушения </a:t>
            </a:r>
            <a:r>
              <a:rPr sz="4000" spc="-30" dirty="0">
                <a:solidFill>
                  <a:srgbClr val="A30000"/>
                </a:solidFill>
              </a:rPr>
              <a:t>установленного</a:t>
            </a:r>
            <a:r>
              <a:rPr sz="4000" spc="-175" dirty="0">
                <a:solidFill>
                  <a:srgbClr val="A30000"/>
                </a:solidFill>
              </a:rPr>
              <a:t> </a:t>
            </a:r>
            <a:r>
              <a:rPr sz="4000" spc="-10" dirty="0">
                <a:solidFill>
                  <a:srgbClr val="A30000"/>
                </a:solidFill>
              </a:rPr>
              <a:t>порядка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47217" y="2351277"/>
            <a:ext cx="7595234" cy="305816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621665" marR="406400" indent="-609600">
              <a:lnSpc>
                <a:spcPts val="3070"/>
              </a:lnSpc>
              <a:spcBef>
                <a:spcPts val="844"/>
              </a:spcBef>
              <a:buFont typeface="Arial"/>
              <a:buChar char="•"/>
              <a:tabLst>
                <a:tab pos="621665" algn="l"/>
                <a:tab pos="622300" algn="l"/>
                <a:tab pos="4928870" algn="l"/>
              </a:tabLst>
            </a:pPr>
            <a:r>
              <a:rPr sz="3200" b="1" dirty="0">
                <a:latin typeface="Times New Roman"/>
                <a:cs typeface="Times New Roman"/>
              </a:rPr>
              <a:t>Участники </a:t>
            </a:r>
            <a:r>
              <a:rPr sz="3200" b="1" spc="-10" dirty="0">
                <a:latin typeface="Times New Roman"/>
                <a:cs typeface="Times New Roman"/>
              </a:rPr>
              <a:t>удаляются</a:t>
            </a:r>
            <a:r>
              <a:rPr sz="3200" b="1" dirty="0">
                <a:latin typeface="Times New Roman"/>
                <a:cs typeface="Times New Roman"/>
              </a:rPr>
              <a:t>	по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решению </a:t>
            </a:r>
            <a:r>
              <a:rPr sz="3200" b="1" dirty="0">
                <a:latin typeface="Times New Roman"/>
                <a:cs typeface="Times New Roman"/>
              </a:rPr>
              <a:t>директора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школы;</a:t>
            </a:r>
            <a:endParaRPr sz="3200">
              <a:latin typeface="Times New Roman"/>
              <a:cs typeface="Times New Roman"/>
            </a:endParaRPr>
          </a:p>
          <a:p>
            <a:pPr marL="621665" marR="5080" indent="-609600">
              <a:lnSpc>
                <a:spcPct val="80000"/>
              </a:lnSpc>
              <a:spcBef>
                <a:spcPts val="825"/>
              </a:spcBef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3200" b="1" dirty="0">
                <a:latin typeface="Times New Roman"/>
                <a:cs typeface="Times New Roman"/>
              </a:rPr>
              <a:t>Работы</a:t>
            </a:r>
            <a:r>
              <a:rPr sz="3200" b="1" spc="-1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участников</a:t>
            </a:r>
            <a:r>
              <a:rPr sz="3200" b="1" spc="-1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не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проверяются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spc="-50" dirty="0">
                <a:latin typeface="Times New Roman"/>
                <a:cs typeface="Times New Roman"/>
              </a:rPr>
              <a:t>и </a:t>
            </a:r>
            <a:r>
              <a:rPr sz="3200" b="1" dirty="0">
                <a:latin typeface="Times New Roman"/>
                <a:cs typeface="Times New Roman"/>
              </a:rPr>
              <a:t>не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предоставляются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в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Times New Roman"/>
                <a:cs typeface="Times New Roman"/>
              </a:rPr>
              <a:t>РЦОИ</a:t>
            </a:r>
            <a:endParaRPr sz="3200">
              <a:latin typeface="Times New Roman"/>
              <a:cs typeface="Times New Roman"/>
            </a:endParaRPr>
          </a:p>
          <a:p>
            <a:pPr marL="621665" marR="1552575" indent="-609600">
              <a:lnSpc>
                <a:spcPts val="3070"/>
              </a:lnSpc>
              <a:spcBef>
                <a:spcPts val="780"/>
              </a:spcBef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3200" b="1" dirty="0">
                <a:latin typeface="Times New Roman"/>
                <a:cs typeface="Times New Roman"/>
              </a:rPr>
              <a:t>Обучающиеся</a:t>
            </a:r>
            <a:r>
              <a:rPr sz="3200" b="1" spc="-1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допускаются</a:t>
            </a:r>
            <a:r>
              <a:rPr sz="3200" b="1" spc="-130" dirty="0">
                <a:latin typeface="Times New Roman"/>
                <a:cs typeface="Times New Roman"/>
              </a:rPr>
              <a:t> </a:t>
            </a:r>
            <a:r>
              <a:rPr sz="3200" b="1" spc="-50" dirty="0">
                <a:latin typeface="Times New Roman"/>
                <a:cs typeface="Times New Roman"/>
              </a:rPr>
              <a:t>к </a:t>
            </a:r>
            <a:r>
              <a:rPr sz="3200" b="1" spc="-10" dirty="0">
                <a:latin typeface="Times New Roman"/>
                <a:cs typeface="Times New Roman"/>
              </a:rPr>
              <a:t>повторной</a:t>
            </a:r>
            <a:r>
              <a:rPr sz="3200" b="1" spc="-1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сдаче</a:t>
            </a:r>
            <a:r>
              <a:rPr sz="3200" b="1" spc="-12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решением педагогического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совета</a:t>
            </a:r>
            <a:r>
              <a:rPr sz="3200" spc="-10" dirty="0">
                <a:latin typeface="Times New Roman"/>
                <a:cs typeface="Times New Roman"/>
              </a:rPr>
              <a:t>;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7860" y="4655820"/>
            <a:ext cx="887094" cy="960119"/>
            <a:chOff x="1927860" y="4655820"/>
            <a:chExt cx="887094" cy="96011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7860" y="4655820"/>
              <a:ext cx="886968" cy="9601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79676" y="4676775"/>
              <a:ext cx="792480" cy="879475"/>
            </a:xfrm>
            <a:custGeom>
              <a:avLst/>
              <a:gdLst/>
              <a:ahLst/>
              <a:cxnLst/>
              <a:rect l="l" t="t" r="r" b="b"/>
              <a:pathLst>
                <a:path w="792480" h="879475">
                  <a:moveTo>
                    <a:pt x="395986" y="0"/>
                  </a:moveTo>
                  <a:lnTo>
                    <a:pt x="395986" y="219837"/>
                  </a:lnTo>
                  <a:lnTo>
                    <a:pt x="0" y="219837"/>
                  </a:lnTo>
                  <a:lnTo>
                    <a:pt x="0" y="659638"/>
                  </a:lnTo>
                  <a:lnTo>
                    <a:pt x="395986" y="659638"/>
                  </a:lnTo>
                  <a:lnTo>
                    <a:pt x="395986" y="879475"/>
                  </a:lnTo>
                  <a:lnTo>
                    <a:pt x="792099" y="439674"/>
                  </a:lnTo>
                  <a:lnTo>
                    <a:pt x="395986" y="0"/>
                  </a:lnTo>
                  <a:close/>
                </a:path>
              </a:pathLst>
            </a:custGeom>
            <a:solidFill>
              <a:srgbClr val="E8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79676" y="4676775"/>
              <a:ext cx="792480" cy="879475"/>
            </a:xfrm>
            <a:custGeom>
              <a:avLst/>
              <a:gdLst/>
              <a:ahLst/>
              <a:cxnLst/>
              <a:rect l="l" t="t" r="r" b="b"/>
              <a:pathLst>
                <a:path w="792480" h="879475">
                  <a:moveTo>
                    <a:pt x="0" y="219837"/>
                  </a:moveTo>
                  <a:lnTo>
                    <a:pt x="395986" y="219837"/>
                  </a:lnTo>
                  <a:lnTo>
                    <a:pt x="395986" y="0"/>
                  </a:lnTo>
                  <a:lnTo>
                    <a:pt x="792099" y="439674"/>
                  </a:lnTo>
                  <a:lnTo>
                    <a:pt x="395986" y="879475"/>
                  </a:lnTo>
                  <a:lnTo>
                    <a:pt x="395986" y="659638"/>
                  </a:lnTo>
                  <a:lnTo>
                    <a:pt x="0" y="659638"/>
                  </a:lnTo>
                  <a:lnTo>
                    <a:pt x="0" y="2198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927860" y="2159542"/>
            <a:ext cx="887094" cy="962025"/>
            <a:chOff x="1927860" y="2159542"/>
            <a:chExt cx="887094" cy="9620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7860" y="2159542"/>
              <a:ext cx="886968" cy="96157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79676" y="2181224"/>
              <a:ext cx="792480" cy="879475"/>
            </a:xfrm>
            <a:custGeom>
              <a:avLst/>
              <a:gdLst/>
              <a:ahLst/>
              <a:cxnLst/>
              <a:rect l="l" t="t" r="r" b="b"/>
              <a:pathLst>
                <a:path w="792480" h="879475">
                  <a:moveTo>
                    <a:pt x="395986" y="0"/>
                  </a:moveTo>
                  <a:lnTo>
                    <a:pt x="395986" y="219837"/>
                  </a:lnTo>
                  <a:lnTo>
                    <a:pt x="0" y="219837"/>
                  </a:lnTo>
                  <a:lnTo>
                    <a:pt x="0" y="659638"/>
                  </a:lnTo>
                  <a:lnTo>
                    <a:pt x="395986" y="659638"/>
                  </a:lnTo>
                  <a:lnTo>
                    <a:pt x="395986" y="879475"/>
                  </a:lnTo>
                  <a:lnTo>
                    <a:pt x="792099" y="439674"/>
                  </a:lnTo>
                  <a:lnTo>
                    <a:pt x="395986" y="0"/>
                  </a:lnTo>
                  <a:close/>
                </a:path>
              </a:pathLst>
            </a:custGeom>
            <a:solidFill>
              <a:srgbClr val="E8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79676" y="2181224"/>
              <a:ext cx="792480" cy="879475"/>
            </a:xfrm>
            <a:custGeom>
              <a:avLst/>
              <a:gdLst/>
              <a:ahLst/>
              <a:cxnLst/>
              <a:rect l="l" t="t" r="r" b="b"/>
              <a:pathLst>
                <a:path w="792480" h="879475">
                  <a:moveTo>
                    <a:pt x="0" y="219837"/>
                  </a:moveTo>
                  <a:lnTo>
                    <a:pt x="395986" y="219837"/>
                  </a:lnTo>
                  <a:lnTo>
                    <a:pt x="395986" y="0"/>
                  </a:lnTo>
                  <a:lnTo>
                    <a:pt x="792099" y="439674"/>
                  </a:lnTo>
                  <a:lnTo>
                    <a:pt x="395986" y="879475"/>
                  </a:lnTo>
                  <a:lnTo>
                    <a:pt x="395986" y="659638"/>
                  </a:lnTo>
                  <a:lnTo>
                    <a:pt x="0" y="659638"/>
                  </a:lnTo>
                  <a:lnTo>
                    <a:pt x="0" y="2198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15112" y="647695"/>
            <a:ext cx="887094" cy="5083175"/>
            <a:chOff x="515112" y="647695"/>
            <a:chExt cx="887094" cy="508317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112" y="647695"/>
              <a:ext cx="886968" cy="508254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00075" y="690626"/>
              <a:ext cx="792480" cy="4993005"/>
            </a:xfrm>
            <a:custGeom>
              <a:avLst/>
              <a:gdLst/>
              <a:ahLst/>
              <a:cxnLst/>
              <a:rect l="l" t="t" r="r" b="b"/>
              <a:pathLst>
                <a:path w="792480" h="4993005">
                  <a:moveTo>
                    <a:pt x="660133" y="0"/>
                  </a:moveTo>
                  <a:lnTo>
                    <a:pt x="132029" y="0"/>
                  </a:lnTo>
                  <a:lnTo>
                    <a:pt x="90295" y="6724"/>
                  </a:lnTo>
                  <a:lnTo>
                    <a:pt x="54052" y="25452"/>
                  </a:lnTo>
                  <a:lnTo>
                    <a:pt x="25472" y="54013"/>
                  </a:lnTo>
                  <a:lnTo>
                    <a:pt x="6730" y="90237"/>
                  </a:lnTo>
                  <a:lnTo>
                    <a:pt x="0" y="131952"/>
                  </a:lnTo>
                  <a:lnTo>
                    <a:pt x="0" y="4860544"/>
                  </a:lnTo>
                  <a:lnTo>
                    <a:pt x="6730" y="4902297"/>
                  </a:lnTo>
                  <a:lnTo>
                    <a:pt x="25472" y="4938555"/>
                  </a:lnTo>
                  <a:lnTo>
                    <a:pt x="54052" y="4967144"/>
                  </a:lnTo>
                  <a:lnTo>
                    <a:pt x="90295" y="4985891"/>
                  </a:lnTo>
                  <a:lnTo>
                    <a:pt x="132029" y="4992624"/>
                  </a:lnTo>
                  <a:lnTo>
                    <a:pt x="660133" y="4992624"/>
                  </a:lnTo>
                  <a:lnTo>
                    <a:pt x="701868" y="4985891"/>
                  </a:lnTo>
                  <a:lnTo>
                    <a:pt x="738127" y="4967144"/>
                  </a:lnTo>
                  <a:lnTo>
                    <a:pt x="766727" y="4938555"/>
                  </a:lnTo>
                  <a:lnTo>
                    <a:pt x="785487" y="4902297"/>
                  </a:lnTo>
                  <a:lnTo>
                    <a:pt x="792226" y="4860544"/>
                  </a:lnTo>
                  <a:lnTo>
                    <a:pt x="792226" y="131952"/>
                  </a:lnTo>
                  <a:lnTo>
                    <a:pt x="785487" y="90237"/>
                  </a:lnTo>
                  <a:lnTo>
                    <a:pt x="766727" y="54013"/>
                  </a:lnTo>
                  <a:lnTo>
                    <a:pt x="738127" y="25452"/>
                  </a:lnTo>
                  <a:lnTo>
                    <a:pt x="701868" y="6724"/>
                  </a:lnTo>
                  <a:lnTo>
                    <a:pt x="660133" y="0"/>
                  </a:lnTo>
                  <a:close/>
                </a:path>
              </a:pathLst>
            </a:custGeom>
            <a:solidFill>
              <a:srgbClr val="E8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0075" y="690626"/>
              <a:ext cx="792480" cy="4993005"/>
            </a:xfrm>
            <a:custGeom>
              <a:avLst/>
              <a:gdLst/>
              <a:ahLst/>
              <a:cxnLst/>
              <a:rect l="l" t="t" r="r" b="b"/>
              <a:pathLst>
                <a:path w="792480" h="4993005">
                  <a:moveTo>
                    <a:pt x="0" y="131952"/>
                  </a:moveTo>
                  <a:lnTo>
                    <a:pt x="6730" y="90237"/>
                  </a:lnTo>
                  <a:lnTo>
                    <a:pt x="25472" y="54013"/>
                  </a:lnTo>
                  <a:lnTo>
                    <a:pt x="54052" y="25452"/>
                  </a:lnTo>
                  <a:lnTo>
                    <a:pt x="90295" y="6724"/>
                  </a:lnTo>
                  <a:lnTo>
                    <a:pt x="132029" y="0"/>
                  </a:lnTo>
                  <a:lnTo>
                    <a:pt x="660133" y="0"/>
                  </a:lnTo>
                  <a:lnTo>
                    <a:pt x="701868" y="6724"/>
                  </a:lnTo>
                  <a:lnTo>
                    <a:pt x="738127" y="25452"/>
                  </a:lnTo>
                  <a:lnTo>
                    <a:pt x="766727" y="54013"/>
                  </a:lnTo>
                  <a:lnTo>
                    <a:pt x="785487" y="90237"/>
                  </a:lnTo>
                  <a:lnTo>
                    <a:pt x="792226" y="131952"/>
                  </a:lnTo>
                  <a:lnTo>
                    <a:pt x="792226" y="4860544"/>
                  </a:lnTo>
                  <a:lnTo>
                    <a:pt x="785487" y="4902297"/>
                  </a:lnTo>
                  <a:lnTo>
                    <a:pt x="766727" y="4938555"/>
                  </a:lnTo>
                  <a:lnTo>
                    <a:pt x="738127" y="4967144"/>
                  </a:lnTo>
                  <a:lnTo>
                    <a:pt x="701868" y="4985891"/>
                  </a:lnTo>
                  <a:lnTo>
                    <a:pt x="660133" y="4992624"/>
                  </a:lnTo>
                  <a:lnTo>
                    <a:pt x="132029" y="4992624"/>
                  </a:lnTo>
                  <a:lnTo>
                    <a:pt x="90295" y="4985891"/>
                  </a:lnTo>
                  <a:lnTo>
                    <a:pt x="54052" y="4967144"/>
                  </a:lnTo>
                  <a:lnTo>
                    <a:pt x="25472" y="4938555"/>
                  </a:lnTo>
                  <a:lnTo>
                    <a:pt x="6730" y="4902297"/>
                  </a:lnTo>
                  <a:lnTo>
                    <a:pt x="0" y="4860544"/>
                  </a:lnTo>
                  <a:lnTo>
                    <a:pt x="0" y="131952"/>
                  </a:lnTo>
                  <a:close/>
                </a:path>
              </a:pathLst>
            </a:custGeom>
            <a:ln w="6350">
              <a:solidFill>
                <a:srgbClr val="41709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860548" y="4256537"/>
            <a:ext cx="5943600" cy="2415540"/>
            <a:chOff x="2860548" y="4256537"/>
            <a:chExt cx="5943600" cy="241554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60548" y="4256537"/>
              <a:ext cx="5943600" cy="24155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16301" y="4292600"/>
              <a:ext cx="5832475" cy="230505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916301" y="4292600"/>
              <a:ext cx="5832475" cy="2305050"/>
            </a:xfrm>
            <a:custGeom>
              <a:avLst/>
              <a:gdLst/>
              <a:ahLst/>
              <a:cxnLst/>
              <a:rect l="l" t="t" r="r" b="b"/>
              <a:pathLst>
                <a:path w="5832475" h="2305050">
                  <a:moveTo>
                    <a:pt x="0" y="384175"/>
                  </a:moveTo>
                  <a:lnTo>
                    <a:pt x="2992" y="335976"/>
                  </a:lnTo>
                  <a:lnTo>
                    <a:pt x="11730" y="289566"/>
                  </a:lnTo>
                  <a:lnTo>
                    <a:pt x="25854" y="245305"/>
                  </a:lnTo>
                  <a:lnTo>
                    <a:pt x="45003" y="203553"/>
                  </a:lnTo>
                  <a:lnTo>
                    <a:pt x="68819" y="164668"/>
                  </a:lnTo>
                  <a:lnTo>
                    <a:pt x="96942" y="129011"/>
                  </a:lnTo>
                  <a:lnTo>
                    <a:pt x="129011" y="96942"/>
                  </a:lnTo>
                  <a:lnTo>
                    <a:pt x="164668" y="68819"/>
                  </a:lnTo>
                  <a:lnTo>
                    <a:pt x="203553" y="45003"/>
                  </a:lnTo>
                  <a:lnTo>
                    <a:pt x="245305" y="25854"/>
                  </a:lnTo>
                  <a:lnTo>
                    <a:pt x="289566" y="11730"/>
                  </a:lnTo>
                  <a:lnTo>
                    <a:pt x="335976" y="2992"/>
                  </a:lnTo>
                  <a:lnTo>
                    <a:pt x="384175" y="0"/>
                  </a:lnTo>
                  <a:lnTo>
                    <a:pt x="5448173" y="0"/>
                  </a:lnTo>
                  <a:lnTo>
                    <a:pt x="5496373" y="2992"/>
                  </a:lnTo>
                  <a:lnTo>
                    <a:pt x="5542789" y="11730"/>
                  </a:lnTo>
                  <a:lnTo>
                    <a:pt x="5587059" y="25854"/>
                  </a:lnTo>
                  <a:lnTo>
                    <a:pt x="5628823" y="45003"/>
                  </a:lnTo>
                  <a:lnTo>
                    <a:pt x="5667721" y="68819"/>
                  </a:lnTo>
                  <a:lnTo>
                    <a:pt x="5703392" y="96942"/>
                  </a:lnTo>
                  <a:lnTo>
                    <a:pt x="5735476" y="129011"/>
                  </a:lnTo>
                  <a:lnTo>
                    <a:pt x="5763613" y="164668"/>
                  </a:lnTo>
                  <a:lnTo>
                    <a:pt x="5787442" y="203553"/>
                  </a:lnTo>
                  <a:lnTo>
                    <a:pt x="5806603" y="245305"/>
                  </a:lnTo>
                  <a:lnTo>
                    <a:pt x="5820736" y="289566"/>
                  </a:lnTo>
                  <a:lnTo>
                    <a:pt x="5829480" y="335976"/>
                  </a:lnTo>
                  <a:lnTo>
                    <a:pt x="5832475" y="384175"/>
                  </a:lnTo>
                  <a:lnTo>
                    <a:pt x="5832475" y="1920862"/>
                  </a:lnTo>
                  <a:lnTo>
                    <a:pt x="5829480" y="1969053"/>
                  </a:lnTo>
                  <a:lnTo>
                    <a:pt x="5820736" y="2015458"/>
                  </a:lnTo>
                  <a:lnTo>
                    <a:pt x="5806603" y="2059717"/>
                  </a:lnTo>
                  <a:lnTo>
                    <a:pt x="5787442" y="2101469"/>
                  </a:lnTo>
                  <a:lnTo>
                    <a:pt x="5763613" y="2140356"/>
                  </a:lnTo>
                  <a:lnTo>
                    <a:pt x="5735476" y="2176015"/>
                  </a:lnTo>
                  <a:lnTo>
                    <a:pt x="5703392" y="2208089"/>
                  </a:lnTo>
                  <a:lnTo>
                    <a:pt x="5667721" y="2236215"/>
                  </a:lnTo>
                  <a:lnTo>
                    <a:pt x="5628823" y="2260035"/>
                  </a:lnTo>
                  <a:lnTo>
                    <a:pt x="5587059" y="2279189"/>
                  </a:lnTo>
                  <a:lnTo>
                    <a:pt x="5542789" y="2293316"/>
                  </a:lnTo>
                  <a:lnTo>
                    <a:pt x="5496373" y="2302056"/>
                  </a:lnTo>
                  <a:lnTo>
                    <a:pt x="5448173" y="2305050"/>
                  </a:lnTo>
                  <a:lnTo>
                    <a:pt x="384175" y="2305050"/>
                  </a:lnTo>
                  <a:lnTo>
                    <a:pt x="335976" y="2302056"/>
                  </a:lnTo>
                  <a:lnTo>
                    <a:pt x="289566" y="2293316"/>
                  </a:lnTo>
                  <a:lnTo>
                    <a:pt x="245305" y="2279189"/>
                  </a:lnTo>
                  <a:lnTo>
                    <a:pt x="203553" y="2260035"/>
                  </a:lnTo>
                  <a:lnTo>
                    <a:pt x="164668" y="2236215"/>
                  </a:lnTo>
                  <a:lnTo>
                    <a:pt x="129011" y="2208089"/>
                  </a:lnTo>
                  <a:lnTo>
                    <a:pt x="96942" y="2176015"/>
                  </a:lnTo>
                  <a:lnTo>
                    <a:pt x="68819" y="2140356"/>
                  </a:lnTo>
                  <a:lnTo>
                    <a:pt x="45003" y="2101469"/>
                  </a:lnTo>
                  <a:lnTo>
                    <a:pt x="25854" y="2059717"/>
                  </a:lnTo>
                  <a:lnTo>
                    <a:pt x="11730" y="2015458"/>
                  </a:lnTo>
                  <a:lnTo>
                    <a:pt x="2992" y="1969053"/>
                  </a:lnTo>
                  <a:lnTo>
                    <a:pt x="0" y="1920862"/>
                  </a:lnTo>
                  <a:lnTo>
                    <a:pt x="0" y="3841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987295" y="358140"/>
            <a:ext cx="6908800" cy="3008630"/>
            <a:chOff x="1987295" y="358140"/>
            <a:chExt cx="6908800" cy="3008630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90443" y="358140"/>
              <a:ext cx="6105144" cy="30083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54324" y="403225"/>
              <a:ext cx="5977001" cy="287972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854324" y="403225"/>
              <a:ext cx="5977255" cy="2879725"/>
            </a:xfrm>
            <a:custGeom>
              <a:avLst/>
              <a:gdLst/>
              <a:ahLst/>
              <a:cxnLst/>
              <a:rect l="l" t="t" r="r" b="b"/>
              <a:pathLst>
                <a:path w="5977255" h="2879725">
                  <a:moveTo>
                    <a:pt x="0" y="479933"/>
                  </a:moveTo>
                  <a:lnTo>
                    <a:pt x="2477" y="430864"/>
                  </a:lnTo>
                  <a:lnTo>
                    <a:pt x="9750" y="383212"/>
                  </a:lnTo>
                  <a:lnTo>
                    <a:pt x="21577" y="337219"/>
                  </a:lnTo>
                  <a:lnTo>
                    <a:pt x="37717" y="293125"/>
                  </a:lnTo>
                  <a:lnTo>
                    <a:pt x="57927" y="251173"/>
                  </a:lnTo>
                  <a:lnTo>
                    <a:pt x="81967" y="211602"/>
                  </a:lnTo>
                  <a:lnTo>
                    <a:pt x="109596" y="174655"/>
                  </a:lnTo>
                  <a:lnTo>
                    <a:pt x="140573" y="140573"/>
                  </a:lnTo>
                  <a:lnTo>
                    <a:pt x="174655" y="109596"/>
                  </a:lnTo>
                  <a:lnTo>
                    <a:pt x="211602" y="81967"/>
                  </a:lnTo>
                  <a:lnTo>
                    <a:pt x="251173" y="57927"/>
                  </a:lnTo>
                  <a:lnTo>
                    <a:pt x="293125" y="37717"/>
                  </a:lnTo>
                  <a:lnTo>
                    <a:pt x="337219" y="21577"/>
                  </a:lnTo>
                  <a:lnTo>
                    <a:pt x="383212" y="9750"/>
                  </a:lnTo>
                  <a:lnTo>
                    <a:pt x="430864" y="2477"/>
                  </a:lnTo>
                  <a:lnTo>
                    <a:pt x="479933" y="0"/>
                  </a:lnTo>
                  <a:lnTo>
                    <a:pt x="5496941" y="0"/>
                  </a:lnTo>
                  <a:lnTo>
                    <a:pt x="5546011" y="2477"/>
                  </a:lnTo>
                  <a:lnTo>
                    <a:pt x="5593666" y="9750"/>
                  </a:lnTo>
                  <a:lnTo>
                    <a:pt x="5639666" y="21577"/>
                  </a:lnTo>
                  <a:lnTo>
                    <a:pt x="5683767" y="37717"/>
                  </a:lnTo>
                  <a:lnTo>
                    <a:pt x="5725730" y="57927"/>
                  </a:lnTo>
                  <a:lnTo>
                    <a:pt x="5765311" y="81967"/>
                  </a:lnTo>
                  <a:lnTo>
                    <a:pt x="5802270" y="109596"/>
                  </a:lnTo>
                  <a:lnTo>
                    <a:pt x="5836364" y="140573"/>
                  </a:lnTo>
                  <a:lnTo>
                    <a:pt x="5867352" y="174655"/>
                  </a:lnTo>
                  <a:lnTo>
                    <a:pt x="5894992" y="211602"/>
                  </a:lnTo>
                  <a:lnTo>
                    <a:pt x="5919044" y="251173"/>
                  </a:lnTo>
                  <a:lnTo>
                    <a:pt x="5939264" y="293125"/>
                  </a:lnTo>
                  <a:lnTo>
                    <a:pt x="5955411" y="337219"/>
                  </a:lnTo>
                  <a:lnTo>
                    <a:pt x="5967244" y="383212"/>
                  </a:lnTo>
                  <a:lnTo>
                    <a:pt x="5974521" y="430864"/>
                  </a:lnTo>
                  <a:lnTo>
                    <a:pt x="5977001" y="479933"/>
                  </a:lnTo>
                  <a:lnTo>
                    <a:pt x="5977001" y="2399791"/>
                  </a:lnTo>
                  <a:lnTo>
                    <a:pt x="5974521" y="2448860"/>
                  </a:lnTo>
                  <a:lnTo>
                    <a:pt x="5967244" y="2496512"/>
                  </a:lnTo>
                  <a:lnTo>
                    <a:pt x="5955411" y="2542505"/>
                  </a:lnTo>
                  <a:lnTo>
                    <a:pt x="5939264" y="2586599"/>
                  </a:lnTo>
                  <a:lnTo>
                    <a:pt x="5919044" y="2628551"/>
                  </a:lnTo>
                  <a:lnTo>
                    <a:pt x="5894992" y="2668122"/>
                  </a:lnTo>
                  <a:lnTo>
                    <a:pt x="5867352" y="2705069"/>
                  </a:lnTo>
                  <a:lnTo>
                    <a:pt x="5836364" y="2739151"/>
                  </a:lnTo>
                  <a:lnTo>
                    <a:pt x="5802270" y="2770128"/>
                  </a:lnTo>
                  <a:lnTo>
                    <a:pt x="5765311" y="2797757"/>
                  </a:lnTo>
                  <a:lnTo>
                    <a:pt x="5725730" y="2821797"/>
                  </a:lnTo>
                  <a:lnTo>
                    <a:pt x="5683767" y="2842007"/>
                  </a:lnTo>
                  <a:lnTo>
                    <a:pt x="5639666" y="2858147"/>
                  </a:lnTo>
                  <a:lnTo>
                    <a:pt x="5593666" y="2869974"/>
                  </a:lnTo>
                  <a:lnTo>
                    <a:pt x="5546011" y="2877247"/>
                  </a:lnTo>
                  <a:lnTo>
                    <a:pt x="5496941" y="2879725"/>
                  </a:lnTo>
                  <a:lnTo>
                    <a:pt x="479933" y="2879725"/>
                  </a:lnTo>
                  <a:lnTo>
                    <a:pt x="430864" y="2877247"/>
                  </a:lnTo>
                  <a:lnTo>
                    <a:pt x="383212" y="2869974"/>
                  </a:lnTo>
                  <a:lnTo>
                    <a:pt x="337219" y="2858147"/>
                  </a:lnTo>
                  <a:lnTo>
                    <a:pt x="293125" y="2842007"/>
                  </a:lnTo>
                  <a:lnTo>
                    <a:pt x="251173" y="2821797"/>
                  </a:lnTo>
                  <a:lnTo>
                    <a:pt x="211602" y="2797757"/>
                  </a:lnTo>
                  <a:lnTo>
                    <a:pt x="174655" y="2770128"/>
                  </a:lnTo>
                  <a:lnTo>
                    <a:pt x="140573" y="2739151"/>
                  </a:lnTo>
                  <a:lnTo>
                    <a:pt x="109596" y="2705069"/>
                  </a:lnTo>
                  <a:lnTo>
                    <a:pt x="81967" y="2668122"/>
                  </a:lnTo>
                  <a:lnTo>
                    <a:pt x="57927" y="2628551"/>
                  </a:lnTo>
                  <a:lnTo>
                    <a:pt x="37717" y="2586599"/>
                  </a:lnTo>
                  <a:lnTo>
                    <a:pt x="21577" y="2542505"/>
                  </a:lnTo>
                  <a:lnTo>
                    <a:pt x="9750" y="2496512"/>
                  </a:lnTo>
                  <a:lnTo>
                    <a:pt x="2477" y="2448860"/>
                  </a:lnTo>
                  <a:lnTo>
                    <a:pt x="0" y="2399791"/>
                  </a:lnTo>
                  <a:lnTo>
                    <a:pt x="0" y="47993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87295" y="2321051"/>
              <a:ext cx="778763" cy="62179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051049" y="2373375"/>
              <a:ext cx="649605" cy="479425"/>
            </a:xfrm>
            <a:custGeom>
              <a:avLst/>
              <a:gdLst/>
              <a:ahLst/>
              <a:cxnLst/>
              <a:rect l="l" t="t" r="r" b="b"/>
              <a:pathLst>
                <a:path w="649605" h="479425">
                  <a:moveTo>
                    <a:pt x="409575" y="0"/>
                  </a:moveTo>
                  <a:lnTo>
                    <a:pt x="409575" y="119761"/>
                  </a:lnTo>
                  <a:lnTo>
                    <a:pt x="0" y="119761"/>
                  </a:lnTo>
                  <a:lnTo>
                    <a:pt x="0" y="359537"/>
                  </a:lnTo>
                  <a:lnTo>
                    <a:pt x="409575" y="359537"/>
                  </a:lnTo>
                  <a:lnTo>
                    <a:pt x="409575" y="479425"/>
                  </a:lnTo>
                  <a:lnTo>
                    <a:pt x="649351" y="23964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51049" y="2373375"/>
              <a:ext cx="649605" cy="479425"/>
            </a:xfrm>
            <a:custGeom>
              <a:avLst/>
              <a:gdLst/>
              <a:ahLst/>
              <a:cxnLst/>
              <a:rect l="l" t="t" r="r" b="b"/>
              <a:pathLst>
                <a:path w="649605" h="479425">
                  <a:moveTo>
                    <a:pt x="0" y="119761"/>
                  </a:moveTo>
                  <a:lnTo>
                    <a:pt x="409575" y="119761"/>
                  </a:lnTo>
                  <a:lnTo>
                    <a:pt x="409575" y="0"/>
                  </a:lnTo>
                  <a:lnTo>
                    <a:pt x="649351" y="239649"/>
                  </a:lnTo>
                  <a:lnTo>
                    <a:pt x="409575" y="479425"/>
                  </a:lnTo>
                  <a:lnTo>
                    <a:pt x="409575" y="359537"/>
                  </a:lnTo>
                  <a:lnTo>
                    <a:pt x="0" y="359537"/>
                  </a:lnTo>
                  <a:lnTo>
                    <a:pt x="0" y="11976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76371" y="441960"/>
              <a:ext cx="5657087" cy="28026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80003" y="505968"/>
              <a:ext cx="5419344" cy="273100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070224" y="498475"/>
              <a:ext cx="5545455" cy="2689225"/>
            </a:xfrm>
            <a:custGeom>
              <a:avLst/>
              <a:gdLst/>
              <a:ahLst/>
              <a:cxnLst/>
              <a:rect l="l" t="t" r="r" b="b"/>
              <a:pathLst>
                <a:path w="5545455" h="2689225">
                  <a:moveTo>
                    <a:pt x="5096891" y="0"/>
                  </a:moveTo>
                  <a:lnTo>
                    <a:pt x="448183" y="0"/>
                  </a:lnTo>
                  <a:lnTo>
                    <a:pt x="399348" y="2629"/>
                  </a:lnTo>
                  <a:lnTo>
                    <a:pt x="352037" y="10337"/>
                  </a:lnTo>
                  <a:lnTo>
                    <a:pt x="306523" y="22848"/>
                  </a:lnTo>
                  <a:lnTo>
                    <a:pt x="263078" y="39891"/>
                  </a:lnTo>
                  <a:lnTo>
                    <a:pt x="221977" y="61190"/>
                  </a:lnTo>
                  <a:lnTo>
                    <a:pt x="183492" y="86473"/>
                  </a:lnTo>
                  <a:lnTo>
                    <a:pt x="147898" y="115467"/>
                  </a:lnTo>
                  <a:lnTo>
                    <a:pt x="115467" y="147898"/>
                  </a:lnTo>
                  <a:lnTo>
                    <a:pt x="86473" y="183492"/>
                  </a:lnTo>
                  <a:lnTo>
                    <a:pt x="61190" y="221977"/>
                  </a:lnTo>
                  <a:lnTo>
                    <a:pt x="39891" y="263078"/>
                  </a:lnTo>
                  <a:lnTo>
                    <a:pt x="22848" y="306523"/>
                  </a:lnTo>
                  <a:lnTo>
                    <a:pt x="10337" y="352037"/>
                  </a:lnTo>
                  <a:lnTo>
                    <a:pt x="2629" y="399348"/>
                  </a:lnTo>
                  <a:lnTo>
                    <a:pt x="0" y="448183"/>
                  </a:lnTo>
                  <a:lnTo>
                    <a:pt x="0" y="2241041"/>
                  </a:lnTo>
                  <a:lnTo>
                    <a:pt x="2629" y="2289876"/>
                  </a:lnTo>
                  <a:lnTo>
                    <a:pt x="10337" y="2337187"/>
                  </a:lnTo>
                  <a:lnTo>
                    <a:pt x="22848" y="2382701"/>
                  </a:lnTo>
                  <a:lnTo>
                    <a:pt x="39891" y="2426146"/>
                  </a:lnTo>
                  <a:lnTo>
                    <a:pt x="61190" y="2467247"/>
                  </a:lnTo>
                  <a:lnTo>
                    <a:pt x="86473" y="2505732"/>
                  </a:lnTo>
                  <a:lnTo>
                    <a:pt x="115467" y="2541326"/>
                  </a:lnTo>
                  <a:lnTo>
                    <a:pt x="147898" y="2573757"/>
                  </a:lnTo>
                  <a:lnTo>
                    <a:pt x="183492" y="2602751"/>
                  </a:lnTo>
                  <a:lnTo>
                    <a:pt x="221977" y="2628034"/>
                  </a:lnTo>
                  <a:lnTo>
                    <a:pt x="263078" y="2649333"/>
                  </a:lnTo>
                  <a:lnTo>
                    <a:pt x="306523" y="2666376"/>
                  </a:lnTo>
                  <a:lnTo>
                    <a:pt x="352037" y="2678887"/>
                  </a:lnTo>
                  <a:lnTo>
                    <a:pt x="399348" y="2686595"/>
                  </a:lnTo>
                  <a:lnTo>
                    <a:pt x="448183" y="2689225"/>
                  </a:lnTo>
                  <a:lnTo>
                    <a:pt x="5096891" y="2689225"/>
                  </a:lnTo>
                  <a:lnTo>
                    <a:pt x="5145726" y="2686595"/>
                  </a:lnTo>
                  <a:lnTo>
                    <a:pt x="5193042" y="2678887"/>
                  </a:lnTo>
                  <a:lnTo>
                    <a:pt x="5238564" y="2666376"/>
                  </a:lnTo>
                  <a:lnTo>
                    <a:pt x="5282017" y="2649333"/>
                  </a:lnTo>
                  <a:lnTo>
                    <a:pt x="5323129" y="2628034"/>
                  </a:lnTo>
                  <a:lnTo>
                    <a:pt x="5361626" y="2602751"/>
                  </a:lnTo>
                  <a:lnTo>
                    <a:pt x="5397232" y="2573757"/>
                  </a:lnTo>
                  <a:lnTo>
                    <a:pt x="5429676" y="2541326"/>
                  </a:lnTo>
                  <a:lnTo>
                    <a:pt x="5458682" y="2505732"/>
                  </a:lnTo>
                  <a:lnTo>
                    <a:pt x="5483977" y="2467247"/>
                  </a:lnTo>
                  <a:lnTo>
                    <a:pt x="5505287" y="2426146"/>
                  </a:lnTo>
                  <a:lnTo>
                    <a:pt x="5522338" y="2382701"/>
                  </a:lnTo>
                  <a:lnTo>
                    <a:pt x="5534857" y="2337187"/>
                  </a:lnTo>
                  <a:lnTo>
                    <a:pt x="5542569" y="2289876"/>
                  </a:lnTo>
                  <a:lnTo>
                    <a:pt x="5545201" y="2241041"/>
                  </a:lnTo>
                  <a:lnTo>
                    <a:pt x="5545201" y="448183"/>
                  </a:lnTo>
                  <a:lnTo>
                    <a:pt x="5542569" y="399348"/>
                  </a:lnTo>
                  <a:lnTo>
                    <a:pt x="5534857" y="352037"/>
                  </a:lnTo>
                  <a:lnTo>
                    <a:pt x="5522338" y="306523"/>
                  </a:lnTo>
                  <a:lnTo>
                    <a:pt x="5505287" y="263078"/>
                  </a:lnTo>
                  <a:lnTo>
                    <a:pt x="5483977" y="221977"/>
                  </a:lnTo>
                  <a:lnTo>
                    <a:pt x="5458682" y="183492"/>
                  </a:lnTo>
                  <a:lnTo>
                    <a:pt x="5429676" y="147898"/>
                  </a:lnTo>
                  <a:lnTo>
                    <a:pt x="5397232" y="115467"/>
                  </a:lnTo>
                  <a:lnTo>
                    <a:pt x="5361626" y="86473"/>
                  </a:lnTo>
                  <a:lnTo>
                    <a:pt x="5323129" y="61190"/>
                  </a:lnTo>
                  <a:lnTo>
                    <a:pt x="5282017" y="39891"/>
                  </a:lnTo>
                  <a:lnTo>
                    <a:pt x="5238564" y="22848"/>
                  </a:lnTo>
                  <a:lnTo>
                    <a:pt x="5193042" y="10337"/>
                  </a:lnTo>
                  <a:lnTo>
                    <a:pt x="5145726" y="2629"/>
                  </a:lnTo>
                  <a:lnTo>
                    <a:pt x="5096891" y="0"/>
                  </a:lnTo>
                  <a:close/>
                </a:path>
              </a:pathLst>
            </a:custGeom>
            <a:solidFill>
              <a:srgbClr val="E4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70224" y="498475"/>
              <a:ext cx="5545455" cy="2689225"/>
            </a:xfrm>
            <a:custGeom>
              <a:avLst/>
              <a:gdLst/>
              <a:ahLst/>
              <a:cxnLst/>
              <a:rect l="l" t="t" r="r" b="b"/>
              <a:pathLst>
                <a:path w="5545455" h="2689225">
                  <a:moveTo>
                    <a:pt x="0" y="448183"/>
                  </a:moveTo>
                  <a:lnTo>
                    <a:pt x="2629" y="399348"/>
                  </a:lnTo>
                  <a:lnTo>
                    <a:pt x="10337" y="352037"/>
                  </a:lnTo>
                  <a:lnTo>
                    <a:pt x="22848" y="306523"/>
                  </a:lnTo>
                  <a:lnTo>
                    <a:pt x="39891" y="263078"/>
                  </a:lnTo>
                  <a:lnTo>
                    <a:pt x="61190" y="221977"/>
                  </a:lnTo>
                  <a:lnTo>
                    <a:pt x="86473" y="183492"/>
                  </a:lnTo>
                  <a:lnTo>
                    <a:pt x="115467" y="147898"/>
                  </a:lnTo>
                  <a:lnTo>
                    <a:pt x="147898" y="115467"/>
                  </a:lnTo>
                  <a:lnTo>
                    <a:pt x="183492" y="86473"/>
                  </a:lnTo>
                  <a:lnTo>
                    <a:pt x="221977" y="61190"/>
                  </a:lnTo>
                  <a:lnTo>
                    <a:pt x="263078" y="39891"/>
                  </a:lnTo>
                  <a:lnTo>
                    <a:pt x="306523" y="22848"/>
                  </a:lnTo>
                  <a:lnTo>
                    <a:pt x="352037" y="10337"/>
                  </a:lnTo>
                  <a:lnTo>
                    <a:pt x="399348" y="2629"/>
                  </a:lnTo>
                  <a:lnTo>
                    <a:pt x="448183" y="0"/>
                  </a:lnTo>
                  <a:lnTo>
                    <a:pt x="5096891" y="0"/>
                  </a:lnTo>
                  <a:lnTo>
                    <a:pt x="5145726" y="2629"/>
                  </a:lnTo>
                  <a:lnTo>
                    <a:pt x="5193042" y="10337"/>
                  </a:lnTo>
                  <a:lnTo>
                    <a:pt x="5238564" y="22848"/>
                  </a:lnTo>
                  <a:lnTo>
                    <a:pt x="5282017" y="39891"/>
                  </a:lnTo>
                  <a:lnTo>
                    <a:pt x="5323129" y="61190"/>
                  </a:lnTo>
                  <a:lnTo>
                    <a:pt x="5361626" y="86473"/>
                  </a:lnTo>
                  <a:lnTo>
                    <a:pt x="5397232" y="115467"/>
                  </a:lnTo>
                  <a:lnTo>
                    <a:pt x="5429676" y="147898"/>
                  </a:lnTo>
                  <a:lnTo>
                    <a:pt x="5458682" y="183492"/>
                  </a:lnTo>
                  <a:lnTo>
                    <a:pt x="5483977" y="221977"/>
                  </a:lnTo>
                  <a:lnTo>
                    <a:pt x="5505287" y="263078"/>
                  </a:lnTo>
                  <a:lnTo>
                    <a:pt x="5522338" y="306523"/>
                  </a:lnTo>
                  <a:lnTo>
                    <a:pt x="5534857" y="352037"/>
                  </a:lnTo>
                  <a:lnTo>
                    <a:pt x="5542569" y="399348"/>
                  </a:lnTo>
                  <a:lnTo>
                    <a:pt x="5545201" y="448183"/>
                  </a:lnTo>
                  <a:lnTo>
                    <a:pt x="5545201" y="2241041"/>
                  </a:lnTo>
                  <a:lnTo>
                    <a:pt x="5542569" y="2289876"/>
                  </a:lnTo>
                  <a:lnTo>
                    <a:pt x="5534857" y="2337187"/>
                  </a:lnTo>
                  <a:lnTo>
                    <a:pt x="5522338" y="2382701"/>
                  </a:lnTo>
                  <a:lnTo>
                    <a:pt x="5505287" y="2426146"/>
                  </a:lnTo>
                  <a:lnTo>
                    <a:pt x="5483977" y="2467247"/>
                  </a:lnTo>
                  <a:lnTo>
                    <a:pt x="5458682" y="2505732"/>
                  </a:lnTo>
                  <a:lnTo>
                    <a:pt x="5429676" y="2541326"/>
                  </a:lnTo>
                  <a:lnTo>
                    <a:pt x="5397232" y="2573757"/>
                  </a:lnTo>
                  <a:lnTo>
                    <a:pt x="5361626" y="2602751"/>
                  </a:lnTo>
                  <a:lnTo>
                    <a:pt x="5323129" y="2628034"/>
                  </a:lnTo>
                  <a:lnTo>
                    <a:pt x="5282017" y="2649333"/>
                  </a:lnTo>
                  <a:lnTo>
                    <a:pt x="5238564" y="2666376"/>
                  </a:lnTo>
                  <a:lnTo>
                    <a:pt x="5193042" y="2678887"/>
                  </a:lnTo>
                  <a:lnTo>
                    <a:pt x="5145726" y="2686595"/>
                  </a:lnTo>
                  <a:lnTo>
                    <a:pt x="5096891" y="2689225"/>
                  </a:lnTo>
                  <a:lnTo>
                    <a:pt x="448183" y="2689225"/>
                  </a:lnTo>
                  <a:lnTo>
                    <a:pt x="399348" y="2686595"/>
                  </a:lnTo>
                  <a:lnTo>
                    <a:pt x="352037" y="2678887"/>
                  </a:lnTo>
                  <a:lnTo>
                    <a:pt x="306523" y="2666376"/>
                  </a:lnTo>
                  <a:lnTo>
                    <a:pt x="263078" y="2649333"/>
                  </a:lnTo>
                  <a:lnTo>
                    <a:pt x="221977" y="2628034"/>
                  </a:lnTo>
                  <a:lnTo>
                    <a:pt x="183492" y="2602751"/>
                  </a:lnTo>
                  <a:lnTo>
                    <a:pt x="147898" y="2573757"/>
                  </a:lnTo>
                  <a:lnTo>
                    <a:pt x="115467" y="2541326"/>
                  </a:lnTo>
                  <a:lnTo>
                    <a:pt x="86473" y="2505732"/>
                  </a:lnTo>
                  <a:lnTo>
                    <a:pt x="61190" y="2467247"/>
                  </a:lnTo>
                  <a:lnTo>
                    <a:pt x="39891" y="2426146"/>
                  </a:lnTo>
                  <a:lnTo>
                    <a:pt x="22848" y="2382701"/>
                  </a:lnTo>
                  <a:lnTo>
                    <a:pt x="10337" y="2337187"/>
                  </a:lnTo>
                  <a:lnTo>
                    <a:pt x="2629" y="2289876"/>
                  </a:lnTo>
                  <a:lnTo>
                    <a:pt x="0" y="2241041"/>
                  </a:lnTo>
                  <a:lnTo>
                    <a:pt x="0" y="448183"/>
                  </a:lnTo>
                  <a:close/>
                </a:path>
              </a:pathLst>
            </a:custGeom>
            <a:ln w="6350">
              <a:solidFill>
                <a:srgbClr val="001F5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31335" y="557784"/>
              <a:ext cx="2183891" cy="457200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750947" y="3474846"/>
            <a:ext cx="5915660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32105" marR="5080" indent="-320040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latin typeface="Times New Roman"/>
                <a:cs typeface="Times New Roman"/>
              </a:rPr>
              <a:t>Организация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проведения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инструктажа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участников итогового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сочинения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(изложения)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35279" y="509016"/>
            <a:ext cx="1481455" cy="5686425"/>
            <a:chOff x="335279" y="509016"/>
            <a:chExt cx="1481455" cy="5686425"/>
          </a:xfrm>
        </p:grpSpPr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5279" y="509016"/>
              <a:ext cx="1481327" cy="568604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2479" y="1638300"/>
              <a:ext cx="827532" cy="420166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5287" y="548640"/>
              <a:ext cx="1361503" cy="5568657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1007465" y="1687423"/>
            <a:ext cx="223520" cy="2313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105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И Н С Т Р У К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80033" y="3997833"/>
            <a:ext cx="277495" cy="97409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5720" marR="39370" indent="7620">
              <a:lnSpc>
                <a:spcPct val="103499"/>
              </a:lnSpc>
              <a:spcBef>
                <a:spcPts val="20"/>
              </a:spcBef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Т А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Ж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987295" y="4817364"/>
            <a:ext cx="779145" cy="617220"/>
            <a:chOff x="1987295" y="4817364"/>
            <a:chExt cx="779145" cy="617220"/>
          </a:xfrm>
        </p:grpSpPr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87295" y="4817364"/>
              <a:ext cx="778763" cy="61722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051049" y="4868799"/>
              <a:ext cx="649605" cy="476884"/>
            </a:xfrm>
            <a:custGeom>
              <a:avLst/>
              <a:gdLst/>
              <a:ahLst/>
              <a:cxnLst/>
              <a:rect l="l" t="t" r="r" b="b"/>
              <a:pathLst>
                <a:path w="649605" h="476885">
                  <a:moveTo>
                    <a:pt x="411225" y="0"/>
                  </a:moveTo>
                  <a:lnTo>
                    <a:pt x="411225" y="119125"/>
                  </a:lnTo>
                  <a:lnTo>
                    <a:pt x="0" y="119125"/>
                  </a:lnTo>
                  <a:lnTo>
                    <a:pt x="0" y="357250"/>
                  </a:lnTo>
                  <a:lnTo>
                    <a:pt x="411225" y="357250"/>
                  </a:lnTo>
                  <a:lnTo>
                    <a:pt x="411225" y="476376"/>
                  </a:lnTo>
                  <a:lnTo>
                    <a:pt x="649351" y="238125"/>
                  </a:lnTo>
                  <a:lnTo>
                    <a:pt x="411225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051049" y="4868799"/>
              <a:ext cx="649605" cy="476884"/>
            </a:xfrm>
            <a:custGeom>
              <a:avLst/>
              <a:gdLst/>
              <a:ahLst/>
              <a:cxnLst/>
              <a:rect l="l" t="t" r="r" b="b"/>
              <a:pathLst>
                <a:path w="649605" h="476885">
                  <a:moveTo>
                    <a:pt x="0" y="119125"/>
                  </a:moveTo>
                  <a:lnTo>
                    <a:pt x="411225" y="119125"/>
                  </a:lnTo>
                  <a:lnTo>
                    <a:pt x="411225" y="0"/>
                  </a:lnTo>
                  <a:lnTo>
                    <a:pt x="649351" y="238125"/>
                  </a:lnTo>
                  <a:lnTo>
                    <a:pt x="411225" y="476376"/>
                  </a:lnTo>
                  <a:lnTo>
                    <a:pt x="411225" y="357250"/>
                  </a:lnTo>
                  <a:lnTo>
                    <a:pt x="0" y="357250"/>
                  </a:lnTo>
                  <a:lnTo>
                    <a:pt x="0" y="1191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280664" y="605104"/>
            <a:ext cx="5042535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881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Проводится</a:t>
            </a:r>
            <a:r>
              <a:rPr sz="1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до</a:t>
            </a:r>
            <a:r>
              <a:rPr sz="16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10.00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Включает</a:t>
            </a:r>
            <a:r>
              <a:rPr sz="16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себя</a:t>
            </a:r>
            <a:r>
              <a:rPr sz="16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информирование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участников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о: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порядке</a:t>
            </a:r>
            <a:r>
              <a:rPr sz="16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проведения</a:t>
            </a:r>
            <a:r>
              <a:rPr sz="16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итогового</a:t>
            </a:r>
            <a:r>
              <a:rPr sz="16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сочинения</a:t>
            </a:r>
            <a:r>
              <a:rPr sz="16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(изложения);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правилах</a:t>
            </a:r>
            <a:r>
              <a:rPr sz="16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оформления</a:t>
            </a:r>
            <a:r>
              <a:rPr sz="16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итогового</a:t>
            </a:r>
            <a:r>
              <a:rPr sz="16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сочинения</a:t>
            </a:r>
            <a:r>
              <a:rPr sz="16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(изложения);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продолжительности</a:t>
            </a:r>
            <a:r>
              <a:rPr sz="16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написания</a:t>
            </a:r>
            <a:r>
              <a:rPr sz="1600" spc="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итогового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сочинения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(изложения);</a:t>
            </a:r>
            <a:endParaRPr sz="1600">
              <a:latin typeface="Times New Roman"/>
              <a:cs typeface="Times New Roman"/>
            </a:endParaRPr>
          </a:p>
          <a:p>
            <a:pPr marL="12700" marR="29209">
              <a:lnSpc>
                <a:spcPct val="100000"/>
              </a:lnSpc>
            </a:pP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времени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месте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ознакомления</a:t>
            </a:r>
            <a:r>
              <a:rPr sz="16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результатами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итогового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сочинения</a:t>
            </a:r>
            <a:r>
              <a:rPr sz="16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(изложения);</a:t>
            </a:r>
            <a:endParaRPr sz="1600">
              <a:latin typeface="Times New Roman"/>
              <a:cs typeface="Times New Roman"/>
            </a:endParaRPr>
          </a:p>
          <a:p>
            <a:pPr marL="12700" marR="183515">
              <a:lnSpc>
                <a:spcPct val="100000"/>
              </a:lnSpc>
            </a:pP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том,</a:t>
            </a:r>
            <a:r>
              <a:rPr sz="16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что</a:t>
            </a:r>
            <a:r>
              <a:rPr sz="16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записи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6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черновиках</a:t>
            </a:r>
            <a:r>
              <a:rPr sz="16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обрабатываются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 не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проверяются.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037332" y="4332732"/>
            <a:ext cx="5514340" cy="2225040"/>
            <a:chOff x="3037332" y="4332732"/>
            <a:chExt cx="5514340" cy="2225040"/>
          </a:xfrm>
        </p:grpSpPr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37332" y="4332732"/>
              <a:ext cx="5513832" cy="222504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98292" y="4495800"/>
              <a:ext cx="5324856" cy="196291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132201" y="4389501"/>
              <a:ext cx="5400675" cy="2111375"/>
            </a:xfrm>
            <a:custGeom>
              <a:avLst/>
              <a:gdLst/>
              <a:ahLst/>
              <a:cxnLst/>
              <a:rect l="l" t="t" r="r" b="b"/>
              <a:pathLst>
                <a:path w="5400675" h="2111375">
                  <a:moveTo>
                    <a:pt x="5048758" y="0"/>
                  </a:moveTo>
                  <a:lnTo>
                    <a:pt x="351789" y="0"/>
                  </a:lnTo>
                  <a:lnTo>
                    <a:pt x="304049" y="3211"/>
                  </a:lnTo>
                  <a:lnTo>
                    <a:pt x="258262" y="12564"/>
                  </a:lnTo>
                  <a:lnTo>
                    <a:pt x="214848" y="27642"/>
                  </a:lnTo>
                  <a:lnTo>
                    <a:pt x="174225" y="48024"/>
                  </a:lnTo>
                  <a:lnTo>
                    <a:pt x="136812" y="73293"/>
                  </a:lnTo>
                  <a:lnTo>
                    <a:pt x="103028" y="103028"/>
                  </a:lnTo>
                  <a:lnTo>
                    <a:pt x="73293" y="136812"/>
                  </a:lnTo>
                  <a:lnTo>
                    <a:pt x="48024" y="174225"/>
                  </a:lnTo>
                  <a:lnTo>
                    <a:pt x="27642" y="214848"/>
                  </a:lnTo>
                  <a:lnTo>
                    <a:pt x="12564" y="258262"/>
                  </a:lnTo>
                  <a:lnTo>
                    <a:pt x="3211" y="304049"/>
                  </a:lnTo>
                  <a:lnTo>
                    <a:pt x="0" y="351790"/>
                  </a:lnTo>
                  <a:lnTo>
                    <a:pt x="0" y="1759407"/>
                  </a:lnTo>
                  <a:lnTo>
                    <a:pt x="3211" y="1807157"/>
                  </a:lnTo>
                  <a:lnTo>
                    <a:pt x="12564" y="1852956"/>
                  </a:lnTo>
                  <a:lnTo>
                    <a:pt x="27642" y="1896382"/>
                  </a:lnTo>
                  <a:lnTo>
                    <a:pt x="48024" y="1937018"/>
                  </a:lnTo>
                  <a:lnTo>
                    <a:pt x="73293" y="1974444"/>
                  </a:lnTo>
                  <a:lnTo>
                    <a:pt x="103028" y="2008239"/>
                  </a:lnTo>
                  <a:lnTo>
                    <a:pt x="136812" y="2037986"/>
                  </a:lnTo>
                  <a:lnTo>
                    <a:pt x="174225" y="2063265"/>
                  </a:lnTo>
                  <a:lnTo>
                    <a:pt x="214848" y="2083656"/>
                  </a:lnTo>
                  <a:lnTo>
                    <a:pt x="258262" y="2098740"/>
                  </a:lnTo>
                  <a:lnTo>
                    <a:pt x="304049" y="2108098"/>
                  </a:lnTo>
                  <a:lnTo>
                    <a:pt x="351789" y="2111311"/>
                  </a:lnTo>
                  <a:lnTo>
                    <a:pt x="5048758" y="2111311"/>
                  </a:lnTo>
                  <a:lnTo>
                    <a:pt x="5096500" y="2108098"/>
                  </a:lnTo>
                  <a:lnTo>
                    <a:pt x="5142294" y="2098740"/>
                  </a:lnTo>
                  <a:lnTo>
                    <a:pt x="5185719" y="2083656"/>
                  </a:lnTo>
                  <a:lnTo>
                    <a:pt x="5226355" y="2063265"/>
                  </a:lnTo>
                  <a:lnTo>
                    <a:pt x="5263783" y="2037986"/>
                  </a:lnTo>
                  <a:lnTo>
                    <a:pt x="5297582" y="2008239"/>
                  </a:lnTo>
                  <a:lnTo>
                    <a:pt x="5327333" y="1974444"/>
                  </a:lnTo>
                  <a:lnTo>
                    <a:pt x="5352617" y="1937018"/>
                  </a:lnTo>
                  <a:lnTo>
                    <a:pt x="5373012" y="1896382"/>
                  </a:lnTo>
                  <a:lnTo>
                    <a:pt x="5388100" y="1852956"/>
                  </a:lnTo>
                  <a:lnTo>
                    <a:pt x="5397461" y="1807157"/>
                  </a:lnTo>
                  <a:lnTo>
                    <a:pt x="5400675" y="1759407"/>
                  </a:lnTo>
                  <a:lnTo>
                    <a:pt x="5400675" y="351790"/>
                  </a:lnTo>
                  <a:lnTo>
                    <a:pt x="5397461" y="304049"/>
                  </a:lnTo>
                  <a:lnTo>
                    <a:pt x="5388100" y="258262"/>
                  </a:lnTo>
                  <a:lnTo>
                    <a:pt x="5373012" y="214848"/>
                  </a:lnTo>
                  <a:lnTo>
                    <a:pt x="5352617" y="174225"/>
                  </a:lnTo>
                  <a:lnTo>
                    <a:pt x="5327333" y="136812"/>
                  </a:lnTo>
                  <a:lnTo>
                    <a:pt x="5297582" y="103028"/>
                  </a:lnTo>
                  <a:lnTo>
                    <a:pt x="5263783" y="73293"/>
                  </a:lnTo>
                  <a:lnTo>
                    <a:pt x="5226355" y="48024"/>
                  </a:lnTo>
                  <a:lnTo>
                    <a:pt x="5185719" y="27642"/>
                  </a:lnTo>
                  <a:lnTo>
                    <a:pt x="5142294" y="12564"/>
                  </a:lnTo>
                  <a:lnTo>
                    <a:pt x="5096500" y="3211"/>
                  </a:lnTo>
                  <a:lnTo>
                    <a:pt x="5048758" y="0"/>
                  </a:lnTo>
                  <a:close/>
                </a:path>
              </a:pathLst>
            </a:custGeom>
            <a:solidFill>
              <a:srgbClr val="E4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132201" y="4389501"/>
              <a:ext cx="5400675" cy="2111375"/>
            </a:xfrm>
            <a:custGeom>
              <a:avLst/>
              <a:gdLst/>
              <a:ahLst/>
              <a:cxnLst/>
              <a:rect l="l" t="t" r="r" b="b"/>
              <a:pathLst>
                <a:path w="5400675" h="2111375">
                  <a:moveTo>
                    <a:pt x="0" y="351790"/>
                  </a:moveTo>
                  <a:lnTo>
                    <a:pt x="3211" y="304049"/>
                  </a:lnTo>
                  <a:lnTo>
                    <a:pt x="12564" y="258262"/>
                  </a:lnTo>
                  <a:lnTo>
                    <a:pt x="27642" y="214848"/>
                  </a:lnTo>
                  <a:lnTo>
                    <a:pt x="48024" y="174225"/>
                  </a:lnTo>
                  <a:lnTo>
                    <a:pt x="73293" y="136812"/>
                  </a:lnTo>
                  <a:lnTo>
                    <a:pt x="103028" y="103028"/>
                  </a:lnTo>
                  <a:lnTo>
                    <a:pt x="136812" y="73293"/>
                  </a:lnTo>
                  <a:lnTo>
                    <a:pt x="174225" y="48024"/>
                  </a:lnTo>
                  <a:lnTo>
                    <a:pt x="214848" y="27642"/>
                  </a:lnTo>
                  <a:lnTo>
                    <a:pt x="258262" y="12564"/>
                  </a:lnTo>
                  <a:lnTo>
                    <a:pt x="304049" y="3211"/>
                  </a:lnTo>
                  <a:lnTo>
                    <a:pt x="351789" y="0"/>
                  </a:lnTo>
                  <a:lnTo>
                    <a:pt x="5048758" y="0"/>
                  </a:lnTo>
                  <a:lnTo>
                    <a:pt x="5096500" y="3211"/>
                  </a:lnTo>
                  <a:lnTo>
                    <a:pt x="5142294" y="12564"/>
                  </a:lnTo>
                  <a:lnTo>
                    <a:pt x="5185719" y="27642"/>
                  </a:lnTo>
                  <a:lnTo>
                    <a:pt x="5226355" y="48024"/>
                  </a:lnTo>
                  <a:lnTo>
                    <a:pt x="5263783" y="73293"/>
                  </a:lnTo>
                  <a:lnTo>
                    <a:pt x="5297582" y="103028"/>
                  </a:lnTo>
                  <a:lnTo>
                    <a:pt x="5327333" y="136812"/>
                  </a:lnTo>
                  <a:lnTo>
                    <a:pt x="5352617" y="174225"/>
                  </a:lnTo>
                  <a:lnTo>
                    <a:pt x="5373012" y="214848"/>
                  </a:lnTo>
                  <a:lnTo>
                    <a:pt x="5388100" y="258262"/>
                  </a:lnTo>
                  <a:lnTo>
                    <a:pt x="5397461" y="304049"/>
                  </a:lnTo>
                  <a:lnTo>
                    <a:pt x="5400675" y="351790"/>
                  </a:lnTo>
                  <a:lnTo>
                    <a:pt x="5400675" y="1759407"/>
                  </a:lnTo>
                  <a:lnTo>
                    <a:pt x="5397461" y="1807157"/>
                  </a:lnTo>
                  <a:lnTo>
                    <a:pt x="5388100" y="1852956"/>
                  </a:lnTo>
                  <a:lnTo>
                    <a:pt x="5373012" y="1896382"/>
                  </a:lnTo>
                  <a:lnTo>
                    <a:pt x="5352617" y="1937018"/>
                  </a:lnTo>
                  <a:lnTo>
                    <a:pt x="5327333" y="1974444"/>
                  </a:lnTo>
                  <a:lnTo>
                    <a:pt x="5297582" y="2008239"/>
                  </a:lnTo>
                  <a:lnTo>
                    <a:pt x="5263783" y="2037986"/>
                  </a:lnTo>
                  <a:lnTo>
                    <a:pt x="5226355" y="2063265"/>
                  </a:lnTo>
                  <a:lnTo>
                    <a:pt x="5185719" y="2083656"/>
                  </a:lnTo>
                  <a:lnTo>
                    <a:pt x="5142294" y="2098740"/>
                  </a:lnTo>
                  <a:lnTo>
                    <a:pt x="5096500" y="2108098"/>
                  </a:lnTo>
                  <a:lnTo>
                    <a:pt x="5048758" y="2111311"/>
                  </a:lnTo>
                  <a:lnTo>
                    <a:pt x="351789" y="2111311"/>
                  </a:lnTo>
                  <a:lnTo>
                    <a:pt x="304049" y="2108098"/>
                  </a:lnTo>
                  <a:lnTo>
                    <a:pt x="258262" y="2098740"/>
                  </a:lnTo>
                  <a:lnTo>
                    <a:pt x="214848" y="2083656"/>
                  </a:lnTo>
                  <a:lnTo>
                    <a:pt x="174225" y="2063265"/>
                  </a:lnTo>
                  <a:lnTo>
                    <a:pt x="136812" y="2037986"/>
                  </a:lnTo>
                  <a:lnTo>
                    <a:pt x="103028" y="2008239"/>
                  </a:lnTo>
                  <a:lnTo>
                    <a:pt x="73293" y="1974444"/>
                  </a:lnTo>
                  <a:lnTo>
                    <a:pt x="48024" y="1937018"/>
                  </a:lnTo>
                  <a:lnTo>
                    <a:pt x="27642" y="1896382"/>
                  </a:lnTo>
                  <a:lnTo>
                    <a:pt x="12564" y="1852956"/>
                  </a:lnTo>
                  <a:lnTo>
                    <a:pt x="3211" y="1807157"/>
                  </a:lnTo>
                  <a:lnTo>
                    <a:pt x="0" y="1759407"/>
                  </a:lnTo>
                  <a:lnTo>
                    <a:pt x="0" y="351790"/>
                  </a:lnTo>
                  <a:close/>
                </a:path>
              </a:pathLst>
            </a:custGeom>
            <a:ln w="6350">
              <a:solidFill>
                <a:srgbClr val="001F5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05428" y="4547616"/>
              <a:ext cx="1850136" cy="513588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3314446" y="4602860"/>
            <a:ext cx="491236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436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ранее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10.00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Члены</a:t>
            </a:r>
            <a:r>
              <a:rPr sz="18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комиссии</a:t>
            </a:r>
            <a:r>
              <a:rPr sz="18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организации</a:t>
            </a:r>
            <a:r>
              <a:rPr sz="18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по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проведению</a:t>
            </a:r>
            <a:r>
              <a:rPr sz="18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итогового</a:t>
            </a:r>
            <a:r>
              <a:rPr sz="18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сочинения</a:t>
            </a:r>
            <a:r>
              <a:rPr sz="18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(изложения)</a:t>
            </a:r>
            <a:endParaRPr sz="1800">
              <a:latin typeface="Times New Roman"/>
              <a:cs typeface="Times New Roman"/>
            </a:endParaRPr>
          </a:p>
          <a:p>
            <a:pPr marL="12700" marR="675005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должны</a:t>
            </a:r>
            <a:r>
              <a:rPr sz="18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ознакомить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участников</a:t>
            </a:r>
            <a:r>
              <a:rPr sz="18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итогового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сочинения</a:t>
            </a:r>
            <a:r>
              <a:rPr sz="18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(изложения)</a:t>
            </a:r>
            <a:r>
              <a:rPr sz="18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темами</a:t>
            </a:r>
            <a:r>
              <a:rPr sz="18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итогового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сочинения</a:t>
            </a:r>
            <a:r>
              <a:rPr sz="18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(текстом</a:t>
            </a:r>
            <a:r>
              <a:rPr sz="18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изложения).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024252" y="1181480"/>
            <a:ext cx="5365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latin typeface="Times New Roman"/>
                <a:cs typeface="Times New Roman"/>
              </a:rPr>
              <a:t>часть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168779" y="4217670"/>
            <a:ext cx="5365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latin typeface="Times New Roman"/>
                <a:cs typeface="Times New Roman"/>
              </a:rPr>
              <a:t>часть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908175" y="433451"/>
            <a:ext cx="1865630" cy="3824604"/>
            <a:chOff x="1908175" y="433451"/>
            <a:chExt cx="1865630" cy="3824604"/>
          </a:xfrm>
        </p:grpSpPr>
        <p:pic>
          <p:nvPicPr>
            <p:cNvPr id="52" name="object 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908175" y="3236912"/>
              <a:ext cx="714375" cy="102076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341750" y="433451"/>
              <a:ext cx="431800" cy="476250"/>
            </a:xfrm>
            <a:prstGeom prst="rect">
              <a:avLst/>
            </a:prstGeom>
          </p:spPr>
        </p:pic>
      </p:grpSp>
      <p:pic>
        <p:nvPicPr>
          <p:cNvPr id="54" name="object 5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6679" y="4771644"/>
            <a:ext cx="1010412" cy="1737360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341751" y="4432236"/>
            <a:ext cx="431800" cy="4746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6561" y="224485"/>
            <a:ext cx="532574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dirty="0">
                <a:solidFill>
                  <a:srgbClr val="C00000"/>
                </a:solidFill>
                <a:latin typeface="Times New Roman"/>
                <a:cs typeface="Times New Roman"/>
              </a:rPr>
              <a:t>Как</a:t>
            </a:r>
            <a:r>
              <a:rPr sz="33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300" b="1" dirty="0">
                <a:solidFill>
                  <a:srgbClr val="C00000"/>
                </a:solidFill>
                <a:latin typeface="Times New Roman"/>
                <a:cs typeface="Times New Roman"/>
              </a:rPr>
              <a:t>оно</a:t>
            </a:r>
            <a:r>
              <a:rPr sz="33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3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будет</a:t>
            </a:r>
            <a:r>
              <a:rPr sz="3300" b="1" spc="-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3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оцениваться?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5749" rIns="0" bIns="0" rtlCol="0">
            <a:spAutoFit/>
          </a:bodyPr>
          <a:lstStyle/>
          <a:p>
            <a:pPr marL="13335" marR="5080" algn="ctr">
              <a:lnSpc>
                <a:spcPts val="3890"/>
              </a:lnSpc>
              <a:spcBef>
                <a:spcPts val="585"/>
              </a:spcBef>
            </a:pPr>
            <a:r>
              <a:rPr spc="-35" dirty="0"/>
              <a:t>Результатом</a:t>
            </a:r>
            <a:r>
              <a:rPr spc="-160" dirty="0"/>
              <a:t> </a:t>
            </a:r>
            <a:r>
              <a:rPr spc="-25" dirty="0"/>
              <a:t>итогового</a:t>
            </a:r>
            <a:r>
              <a:rPr spc="-155" dirty="0"/>
              <a:t> </a:t>
            </a:r>
            <a:r>
              <a:rPr spc="-10" dirty="0"/>
              <a:t>сочинения </a:t>
            </a:r>
            <a:r>
              <a:rPr spc="-45" dirty="0"/>
              <a:t>будет</a:t>
            </a:r>
            <a:r>
              <a:rPr spc="-105" dirty="0"/>
              <a:t> </a:t>
            </a:r>
            <a:r>
              <a:rPr dirty="0"/>
              <a:t>«зачет</a:t>
            </a:r>
            <a:r>
              <a:rPr spc="-110" dirty="0"/>
              <a:t> </a:t>
            </a:r>
            <a:r>
              <a:rPr dirty="0"/>
              <a:t>/</a:t>
            </a:r>
            <a:r>
              <a:rPr spc="-100" dirty="0"/>
              <a:t> </a:t>
            </a:r>
            <a:r>
              <a:rPr spc="-10" dirty="0"/>
              <a:t>незачёт».</a:t>
            </a:r>
          </a:p>
          <a:p>
            <a:pPr marL="319405" marR="312420" algn="ctr">
              <a:lnSpc>
                <a:spcPts val="3890"/>
              </a:lnSpc>
              <a:spcBef>
                <a:spcPts val="790"/>
              </a:spcBef>
            </a:pPr>
            <a:r>
              <a:rPr dirty="0"/>
              <a:t>Оцениваться</a:t>
            </a:r>
            <a:r>
              <a:rPr spc="-105" dirty="0"/>
              <a:t> </a:t>
            </a:r>
            <a:r>
              <a:rPr dirty="0"/>
              <a:t>работа</a:t>
            </a:r>
            <a:r>
              <a:rPr spc="-90" dirty="0"/>
              <a:t> </a:t>
            </a:r>
            <a:r>
              <a:rPr spc="-40" dirty="0"/>
              <a:t>будет</a:t>
            </a:r>
            <a:r>
              <a:rPr spc="-105" dirty="0"/>
              <a:t> </a:t>
            </a:r>
            <a:r>
              <a:rPr dirty="0"/>
              <a:t>по</a:t>
            </a:r>
            <a:r>
              <a:rPr spc="-90" dirty="0"/>
              <a:t> </a:t>
            </a:r>
            <a:r>
              <a:rPr spc="-50" dirty="0"/>
              <a:t>5 </a:t>
            </a:r>
            <a:r>
              <a:rPr spc="-10" dirty="0"/>
              <a:t>критериям.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6018" y="3404465"/>
            <a:ext cx="7923530" cy="2903359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20"/>
              </a:spcBef>
            </a:pPr>
            <a:r>
              <a:rPr sz="3300" b="1" dirty="0">
                <a:solidFill>
                  <a:srgbClr val="C00000"/>
                </a:solidFill>
                <a:latin typeface="Times New Roman"/>
                <a:cs typeface="Times New Roman"/>
              </a:rPr>
              <a:t>Кто</a:t>
            </a:r>
            <a:r>
              <a:rPr sz="3300" b="1" spc="-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3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будет</a:t>
            </a:r>
            <a:r>
              <a:rPr sz="3300" b="1" spc="-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300" b="1" dirty="0">
                <a:solidFill>
                  <a:srgbClr val="C00000"/>
                </a:solidFill>
                <a:latin typeface="Times New Roman"/>
                <a:cs typeface="Times New Roman"/>
              </a:rPr>
              <a:t>проверять</a:t>
            </a:r>
            <a:r>
              <a:rPr sz="3300" b="1" spc="-1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3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итоговое</a:t>
            </a:r>
            <a:r>
              <a:rPr sz="3300" b="1" spc="-1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3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сочинение?</a:t>
            </a:r>
            <a:endParaRPr sz="3300" dirty="0">
              <a:latin typeface="Times New Roman"/>
              <a:cs typeface="Times New Roman"/>
            </a:endParaRPr>
          </a:p>
          <a:p>
            <a:pPr marL="125730" marR="436245" indent="-1905" algn="ctr">
              <a:lnSpc>
                <a:spcPct val="100000"/>
              </a:lnSpc>
              <a:spcBef>
                <a:spcPts val="1575"/>
              </a:spcBef>
              <a:tabLst>
                <a:tab pos="2869565" algn="l"/>
              </a:tabLst>
            </a:pPr>
            <a:r>
              <a:rPr sz="3200" b="1" dirty="0">
                <a:latin typeface="Times New Roman"/>
                <a:cs typeface="Times New Roman"/>
              </a:rPr>
              <a:t>Работы</a:t>
            </a:r>
            <a:r>
              <a:rPr sz="3200" b="1" spc="-11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будут</a:t>
            </a:r>
            <a:r>
              <a:rPr sz="3200" b="1" dirty="0">
                <a:latin typeface="Times New Roman"/>
                <a:cs typeface="Times New Roman"/>
              </a:rPr>
              <a:t>	проверять</a:t>
            </a:r>
            <a:r>
              <a:rPr sz="3200" b="1" spc="-10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учителя,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не </a:t>
            </a:r>
            <a:r>
              <a:rPr sz="3200" b="1" dirty="0">
                <a:latin typeface="Times New Roman"/>
                <a:cs typeface="Times New Roman"/>
              </a:rPr>
              <a:t>работающие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с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 err="1">
                <a:latin typeface="Times New Roman"/>
                <a:cs typeface="Times New Roman"/>
              </a:rPr>
              <a:t>данными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spc="-10" dirty="0" err="1" smtClean="0">
                <a:latin typeface="Times New Roman"/>
                <a:cs typeface="Times New Roman"/>
              </a:rPr>
              <a:t>выпускниками</a:t>
            </a:r>
            <a:r>
              <a:rPr lang="ru-RU" sz="3200" b="1" spc="-10" dirty="0" smtClean="0">
                <a:latin typeface="Times New Roman"/>
                <a:cs typeface="Times New Roman"/>
              </a:rPr>
              <a:t>,</a:t>
            </a:r>
            <a:r>
              <a:rPr sz="3200" b="1" spc="-10" dirty="0" smtClean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совместно</a:t>
            </a:r>
            <a:r>
              <a:rPr sz="3200" b="1" spc="-6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с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независимыми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экспертами</a:t>
            </a:r>
            <a:r>
              <a:rPr sz="3200" spc="-10" dirty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120" y="1355257"/>
            <a:ext cx="7444740" cy="645795"/>
            <a:chOff x="198120" y="1355257"/>
            <a:chExt cx="7444740" cy="645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140" y="1355257"/>
              <a:ext cx="4608576" cy="22010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20" y="1487423"/>
              <a:ext cx="7444740" cy="51358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29590" y="994028"/>
            <a:ext cx="71615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5940" indent="185293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Проверка</a:t>
            </a:r>
            <a:r>
              <a:rPr sz="18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8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соответствие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двум</a:t>
            </a:r>
            <a:r>
              <a:rPr sz="18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требованиям: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1.«Объем</a:t>
            </a:r>
            <a:r>
              <a:rPr sz="18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итогового</a:t>
            </a:r>
            <a:r>
              <a:rPr sz="18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сочинения</a:t>
            </a:r>
            <a:r>
              <a:rPr sz="18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(изложения)»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2.«Самостоятельность</a:t>
            </a:r>
            <a:r>
              <a:rPr sz="18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написания</a:t>
            </a:r>
            <a:r>
              <a:rPr sz="1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итогового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сочинения</a:t>
            </a:r>
            <a:r>
              <a:rPr sz="18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(изложения)»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6865" y="2272300"/>
            <a:ext cx="8882380" cy="868680"/>
            <a:chOff x="86865" y="2272300"/>
            <a:chExt cx="8882380" cy="86868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865" y="2272300"/>
              <a:ext cx="8881875" cy="8153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9455" y="2279904"/>
              <a:ext cx="8666988" cy="8610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1450" y="2322449"/>
              <a:ext cx="8785225" cy="714375"/>
            </a:xfrm>
            <a:custGeom>
              <a:avLst/>
              <a:gdLst/>
              <a:ahLst/>
              <a:cxnLst/>
              <a:rect l="l" t="t" r="r" b="b"/>
              <a:pathLst>
                <a:path w="8785225" h="714375">
                  <a:moveTo>
                    <a:pt x="8666099" y="0"/>
                  </a:moveTo>
                  <a:lnTo>
                    <a:pt x="119062" y="0"/>
                  </a:lnTo>
                  <a:lnTo>
                    <a:pt x="72716" y="9362"/>
                  </a:lnTo>
                  <a:lnTo>
                    <a:pt x="34871" y="34893"/>
                  </a:lnTo>
                  <a:lnTo>
                    <a:pt x="9355" y="72759"/>
                  </a:lnTo>
                  <a:lnTo>
                    <a:pt x="0" y="119125"/>
                  </a:lnTo>
                  <a:lnTo>
                    <a:pt x="0" y="595376"/>
                  </a:lnTo>
                  <a:lnTo>
                    <a:pt x="9355" y="641723"/>
                  </a:lnTo>
                  <a:lnTo>
                    <a:pt x="34871" y="679545"/>
                  </a:lnTo>
                  <a:lnTo>
                    <a:pt x="72716" y="705032"/>
                  </a:lnTo>
                  <a:lnTo>
                    <a:pt x="119062" y="714375"/>
                  </a:lnTo>
                  <a:lnTo>
                    <a:pt x="8666099" y="714375"/>
                  </a:lnTo>
                  <a:lnTo>
                    <a:pt x="8712465" y="705032"/>
                  </a:lnTo>
                  <a:lnTo>
                    <a:pt x="8750331" y="679545"/>
                  </a:lnTo>
                  <a:lnTo>
                    <a:pt x="8775862" y="641723"/>
                  </a:lnTo>
                  <a:lnTo>
                    <a:pt x="8785225" y="595376"/>
                  </a:lnTo>
                  <a:lnTo>
                    <a:pt x="8785225" y="119125"/>
                  </a:lnTo>
                  <a:lnTo>
                    <a:pt x="8775862" y="72759"/>
                  </a:lnTo>
                  <a:lnTo>
                    <a:pt x="8750331" y="34893"/>
                  </a:lnTo>
                  <a:lnTo>
                    <a:pt x="8712465" y="9362"/>
                  </a:lnTo>
                  <a:lnTo>
                    <a:pt x="8666099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1450" y="2322449"/>
              <a:ext cx="8785225" cy="714375"/>
            </a:xfrm>
            <a:custGeom>
              <a:avLst/>
              <a:gdLst/>
              <a:ahLst/>
              <a:cxnLst/>
              <a:rect l="l" t="t" r="r" b="b"/>
              <a:pathLst>
                <a:path w="8785225" h="714375">
                  <a:moveTo>
                    <a:pt x="0" y="119125"/>
                  </a:moveTo>
                  <a:lnTo>
                    <a:pt x="9355" y="72759"/>
                  </a:lnTo>
                  <a:lnTo>
                    <a:pt x="34871" y="34893"/>
                  </a:lnTo>
                  <a:lnTo>
                    <a:pt x="72716" y="9362"/>
                  </a:lnTo>
                  <a:lnTo>
                    <a:pt x="119062" y="0"/>
                  </a:lnTo>
                  <a:lnTo>
                    <a:pt x="8666099" y="0"/>
                  </a:lnTo>
                  <a:lnTo>
                    <a:pt x="8712465" y="9362"/>
                  </a:lnTo>
                  <a:lnTo>
                    <a:pt x="8750331" y="34893"/>
                  </a:lnTo>
                  <a:lnTo>
                    <a:pt x="8775862" y="72759"/>
                  </a:lnTo>
                  <a:lnTo>
                    <a:pt x="8785225" y="119125"/>
                  </a:lnTo>
                  <a:lnTo>
                    <a:pt x="8785225" y="595376"/>
                  </a:lnTo>
                  <a:lnTo>
                    <a:pt x="8775862" y="641723"/>
                  </a:lnTo>
                  <a:lnTo>
                    <a:pt x="8750331" y="679545"/>
                  </a:lnTo>
                  <a:lnTo>
                    <a:pt x="8712465" y="705032"/>
                  </a:lnTo>
                  <a:lnTo>
                    <a:pt x="8666099" y="714375"/>
                  </a:lnTo>
                  <a:lnTo>
                    <a:pt x="119062" y="714375"/>
                  </a:lnTo>
                  <a:lnTo>
                    <a:pt x="72716" y="705032"/>
                  </a:lnTo>
                  <a:lnTo>
                    <a:pt x="34871" y="679545"/>
                  </a:lnTo>
                  <a:lnTo>
                    <a:pt x="9355" y="641723"/>
                  </a:lnTo>
                  <a:lnTo>
                    <a:pt x="0" y="595376"/>
                  </a:lnTo>
                  <a:lnTo>
                    <a:pt x="0" y="119125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24687" y="2393950"/>
            <a:ext cx="426720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НЕЗАЧЁТ</a:t>
            </a:r>
            <a:r>
              <a:rPr sz="165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65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001F5F"/>
                </a:solidFill>
                <a:latin typeface="Times New Roman"/>
                <a:cs typeface="Times New Roman"/>
              </a:rPr>
              <a:t>ОДНОМУ</a:t>
            </a:r>
            <a:r>
              <a:rPr sz="165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sz="165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5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ТРЕБОВАНИЙ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16548" y="2393950"/>
            <a:ext cx="279273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НЕЗАЧЁТ</a:t>
            </a:r>
            <a:r>
              <a:rPr sz="165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001F5F"/>
                </a:solidFill>
                <a:latin typeface="Times New Roman"/>
                <a:cs typeface="Times New Roman"/>
              </a:rPr>
              <a:t>ЗА</a:t>
            </a:r>
            <a:r>
              <a:rPr sz="165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001F5F"/>
                </a:solidFill>
                <a:latin typeface="Times New Roman"/>
                <a:cs typeface="Times New Roman"/>
              </a:rPr>
              <a:t>ВСЮ</a:t>
            </a:r>
            <a:r>
              <a:rPr sz="165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РАБОТУ</a:t>
            </a:r>
            <a:endParaRPr sz="165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6304" y="3041904"/>
            <a:ext cx="3037840" cy="3420110"/>
            <a:chOff x="146304" y="3041904"/>
            <a:chExt cx="3037840" cy="342011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304" y="3041904"/>
              <a:ext cx="2426208" cy="34198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876" y="4011168"/>
              <a:ext cx="3032760" cy="154686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79387" y="3141726"/>
              <a:ext cx="2305685" cy="3273425"/>
            </a:xfrm>
            <a:custGeom>
              <a:avLst/>
              <a:gdLst/>
              <a:ahLst/>
              <a:cxnLst/>
              <a:rect l="l" t="t" r="r" b="b"/>
              <a:pathLst>
                <a:path w="2305685" h="3273425">
                  <a:moveTo>
                    <a:pt x="1152588" y="0"/>
                  </a:moveTo>
                  <a:lnTo>
                    <a:pt x="1152588" y="818261"/>
                  </a:lnTo>
                  <a:lnTo>
                    <a:pt x="0" y="818261"/>
                  </a:lnTo>
                  <a:lnTo>
                    <a:pt x="0" y="2455011"/>
                  </a:lnTo>
                  <a:lnTo>
                    <a:pt x="1152588" y="2455011"/>
                  </a:lnTo>
                  <a:lnTo>
                    <a:pt x="1152588" y="3273361"/>
                  </a:lnTo>
                  <a:lnTo>
                    <a:pt x="2305113" y="1636649"/>
                  </a:lnTo>
                  <a:lnTo>
                    <a:pt x="1152588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9387" y="3141726"/>
              <a:ext cx="2305685" cy="3273425"/>
            </a:xfrm>
            <a:custGeom>
              <a:avLst/>
              <a:gdLst/>
              <a:ahLst/>
              <a:cxnLst/>
              <a:rect l="l" t="t" r="r" b="b"/>
              <a:pathLst>
                <a:path w="2305685" h="3273425">
                  <a:moveTo>
                    <a:pt x="0" y="818261"/>
                  </a:moveTo>
                  <a:lnTo>
                    <a:pt x="1152588" y="818261"/>
                  </a:lnTo>
                  <a:lnTo>
                    <a:pt x="1152588" y="0"/>
                  </a:lnTo>
                  <a:lnTo>
                    <a:pt x="2305113" y="1636649"/>
                  </a:lnTo>
                  <a:lnTo>
                    <a:pt x="1152588" y="3273361"/>
                  </a:lnTo>
                  <a:lnTo>
                    <a:pt x="1152588" y="2455011"/>
                  </a:lnTo>
                  <a:lnTo>
                    <a:pt x="0" y="2455011"/>
                  </a:lnTo>
                  <a:lnTo>
                    <a:pt x="0" y="818261"/>
                  </a:lnTo>
                  <a:close/>
                </a:path>
              </a:pathLst>
            </a:custGeom>
            <a:ln w="1270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78384" y="4417821"/>
            <a:ext cx="15316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ЗАЧЁТ</a:t>
            </a:r>
            <a:r>
              <a:rPr sz="15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ПО </a:t>
            </a:r>
            <a:r>
              <a:rPr sz="15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ДВУМ </a:t>
            </a:r>
            <a:r>
              <a:rPr sz="15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ТРЕБОВАНИЯМ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945383" y="3238500"/>
            <a:ext cx="3878579" cy="1403985"/>
            <a:chOff x="4945383" y="3238500"/>
            <a:chExt cx="3878579" cy="1403985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45383" y="3238500"/>
              <a:ext cx="3878572" cy="140360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11495" y="3419855"/>
              <a:ext cx="3631692" cy="107594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967350" y="3309873"/>
              <a:ext cx="3781425" cy="1310005"/>
            </a:xfrm>
            <a:custGeom>
              <a:avLst/>
              <a:gdLst/>
              <a:ahLst/>
              <a:cxnLst/>
              <a:rect l="l" t="t" r="r" b="b"/>
              <a:pathLst>
                <a:path w="3781425" h="1310004">
                  <a:moveTo>
                    <a:pt x="3563112" y="0"/>
                  </a:moveTo>
                  <a:lnTo>
                    <a:pt x="218186" y="0"/>
                  </a:lnTo>
                  <a:lnTo>
                    <a:pt x="168150" y="5768"/>
                  </a:lnTo>
                  <a:lnTo>
                    <a:pt x="122223" y="22197"/>
                  </a:lnTo>
                  <a:lnTo>
                    <a:pt x="81712" y="47976"/>
                  </a:lnTo>
                  <a:lnTo>
                    <a:pt x="47926" y="81789"/>
                  </a:lnTo>
                  <a:lnTo>
                    <a:pt x="22172" y="122325"/>
                  </a:lnTo>
                  <a:lnTo>
                    <a:pt x="5761" y="168270"/>
                  </a:lnTo>
                  <a:lnTo>
                    <a:pt x="0" y="218312"/>
                  </a:lnTo>
                  <a:lnTo>
                    <a:pt x="0" y="1091438"/>
                  </a:lnTo>
                  <a:lnTo>
                    <a:pt x="5761" y="1141480"/>
                  </a:lnTo>
                  <a:lnTo>
                    <a:pt x="22172" y="1187425"/>
                  </a:lnTo>
                  <a:lnTo>
                    <a:pt x="47926" y="1227961"/>
                  </a:lnTo>
                  <a:lnTo>
                    <a:pt x="81712" y="1261774"/>
                  </a:lnTo>
                  <a:lnTo>
                    <a:pt x="122223" y="1287553"/>
                  </a:lnTo>
                  <a:lnTo>
                    <a:pt x="168150" y="1303982"/>
                  </a:lnTo>
                  <a:lnTo>
                    <a:pt x="218186" y="1309751"/>
                  </a:lnTo>
                  <a:lnTo>
                    <a:pt x="3563112" y="1309751"/>
                  </a:lnTo>
                  <a:lnTo>
                    <a:pt x="3613154" y="1303982"/>
                  </a:lnTo>
                  <a:lnTo>
                    <a:pt x="3659099" y="1287553"/>
                  </a:lnTo>
                  <a:lnTo>
                    <a:pt x="3699635" y="1261774"/>
                  </a:lnTo>
                  <a:lnTo>
                    <a:pt x="3733448" y="1227961"/>
                  </a:lnTo>
                  <a:lnTo>
                    <a:pt x="3759227" y="1187425"/>
                  </a:lnTo>
                  <a:lnTo>
                    <a:pt x="3775656" y="1141480"/>
                  </a:lnTo>
                  <a:lnTo>
                    <a:pt x="3781425" y="1091438"/>
                  </a:lnTo>
                  <a:lnTo>
                    <a:pt x="3781425" y="218312"/>
                  </a:lnTo>
                  <a:lnTo>
                    <a:pt x="3775656" y="168270"/>
                  </a:lnTo>
                  <a:lnTo>
                    <a:pt x="3759227" y="122325"/>
                  </a:lnTo>
                  <a:lnTo>
                    <a:pt x="3733448" y="81789"/>
                  </a:lnTo>
                  <a:lnTo>
                    <a:pt x="3699635" y="47976"/>
                  </a:lnTo>
                  <a:lnTo>
                    <a:pt x="3659099" y="22197"/>
                  </a:lnTo>
                  <a:lnTo>
                    <a:pt x="3613154" y="5768"/>
                  </a:lnTo>
                  <a:lnTo>
                    <a:pt x="3563112" y="0"/>
                  </a:lnTo>
                  <a:close/>
                </a:path>
              </a:pathLst>
            </a:custGeom>
            <a:solidFill>
              <a:srgbClr val="CC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67350" y="3309873"/>
              <a:ext cx="3781425" cy="1310005"/>
            </a:xfrm>
            <a:custGeom>
              <a:avLst/>
              <a:gdLst/>
              <a:ahLst/>
              <a:cxnLst/>
              <a:rect l="l" t="t" r="r" b="b"/>
              <a:pathLst>
                <a:path w="3781425" h="1310004">
                  <a:moveTo>
                    <a:pt x="0" y="218312"/>
                  </a:moveTo>
                  <a:lnTo>
                    <a:pt x="5761" y="168270"/>
                  </a:lnTo>
                  <a:lnTo>
                    <a:pt x="22172" y="122325"/>
                  </a:lnTo>
                  <a:lnTo>
                    <a:pt x="47926" y="81789"/>
                  </a:lnTo>
                  <a:lnTo>
                    <a:pt x="81712" y="47976"/>
                  </a:lnTo>
                  <a:lnTo>
                    <a:pt x="122223" y="22197"/>
                  </a:lnTo>
                  <a:lnTo>
                    <a:pt x="168150" y="5768"/>
                  </a:lnTo>
                  <a:lnTo>
                    <a:pt x="218186" y="0"/>
                  </a:lnTo>
                  <a:lnTo>
                    <a:pt x="3563112" y="0"/>
                  </a:lnTo>
                  <a:lnTo>
                    <a:pt x="3613154" y="5768"/>
                  </a:lnTo>
                  <a:lnTo>
                    <a:pt x="3659099" y="22197"/>
                  </a:lnTo>
                  <a:lnTo>
                    <a:pt x="3699635" y="47976"/>
                  </a:lnTo>
                  <a:lnTo>
                    <a:pt x="3733448" y="81789"/>
                  </a:lnTo>
                  <a:lnTo>
                    <a:pt x="3759227" y="122325"/>
                  </a:lnTo>
                  <a:lnTo>
                    <a:pt x="3775656" y="168270"/>
                  </a:lnTo>
                  <a:lnTo>
                    <a:pt x="3781425" y="218312"/>
                  </a:lnTo>
                  <a:lnTo>
                    <a:pt x="3781425" y="1091438"/>
                  </a:lnTo>
                  <a:lnTo>
                    <a:pt x="3775656" y="1141480"/>
                  </a:lnTo>
                  <a:lnTo>
                    <a:pt x="3759227" y="1187425"/>
                  </a:lnTo>
                  <a:lnTo>
                    <a:pt x="3733448" y="1227961"/>
                  </a:lnTo>
                  <a:lnTo>
                    <a:pt x="3699635" y="1261774"/>
                  </a:lnTo>
                  <a:lnTo>
                    <a:pt x="3659099" y="1287553"/>
                  </a:lnTo>
                  <a:lnTo>
                    <a:pt x="3613154" y="1303982"/>
                  </a:lnTo>
                  <a:lnTo>
                    <a:pt x="3563112" y="1309751"/>
                  </a:lnTo>
                  <a:lnTo>
                    <a:pt x="218186" y="1309751"/>
                  </a:lnTo>
                  <a:lnTo>
                    <a:pt x="168150" y="1303982"/>
                  </a:lnTo>
                  <a:lnTo>
                    <a:pt x="122223" y="1287553"/>
                  </a:lnTo>
                  <a:lnTo>
                    <a:pt x="81712" y="1261774"/>
                  </a:lnTo>
                  <a:lnTo>
                    <a:pt x="47926" y="1227961"/>
                  </a:lnTo>
                  <a:lnTo>
                    <a:pt x="22172" y="1187425"/>
                  </a:lnTo>
                  <a:lnTo>
                    <a:pt x="5761" y="1141480"/>
                  </a:lnTo>
                  <a:lnTo>
                    <a:pt x="0" y="1091438"/>
                  </a:lnTo>
                  <a:lnTo>
                    <a:pt x="0" y="218312"/>
                  </a:lnTo>
                  <a:close/>
                </a:path>
              </a:pathLst>
            </a:custGeom>
            <a:ln w="9525">
              <a:solidFill>
                <a:srgbClr val="001F5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232908" y="3535426"/>
            <a:ext cx="324929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НЕЗАЧЁТ</a:t>
            </a:r>
            <a:r>
              <a:rPr sz="1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КРИТЕРИЮ</a:t>
            </a:r>
            <a:r>
              <a:rPr sz="1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№1</a:t>
            </a:r>
            <a:r>
              <a:rPr sz="1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или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№2</a:t>
            </a:r>
            <a:endParaRPr sz="14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=</a:t>
            </a:r>
            <a:endParaRPr sz="1400">
              <a:latin typeface="Times New Roman"/>
              <a:cs typeface="Times New Roman"/>
            </a:endParaRPr>
          </a:p>
          <a:p>
            <a:pPr marL="47625" algn="ctr">
              <a:lnSpc>
                <a:spcPct val="100000"/>
              </a:lnSpc>
            </a:pPr>
            <a:r>
              <a:rPr sz="1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НЕЗАЧЁТ</a:t>
            </a:r>
            <a:r>
              <a:rPr sz="1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ЗА</a:t>
            </a:r>
            <a:r>
              <a:rPr sz="1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ВСЮ</a:t>
            </a:r>
            <a:r>
              <a:rPr sz="1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РАБОТУ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916741" y="2439606"/>
            <a:ext cx="3907790" cy="4126229"/>
            <a:chOff x="4916741" y="2439606"/>
            <a:chExt cx="3907790" cy="4126229"/>
          </a:xfrm>
        </p:grpSpPr>
        <p:sp>
          <p:nvSpPr>
            <p:cNvPr id="26" name="object 26"/>
            <p:cNvSpPr/>
            <p:nvPr/>
          </p:nvSpPr>
          <p:spPr>
            <a:xfrm>
              <a:off x="4921504" y="2444368"/>
              <a:ext cx="741045" cy="339090"/>
            </a:xfrm>
            <a:custGeom>
              <a:avLst/>
              <a:gdLst/>
              <a:ahLst/>
              <a:cxnLst/>
              <a:rect l="l" t="t" r="r" b="b"/>
              <a:pathLst>
                <a:path w="741045" h="339089">
                  <a:moveTo>
                    <a:pt x="740791" y="203327"/>
                  </a:moveTo>
                  <a:lnTo>
                    <a:pt x="0" y="203327"/>
                  </a:lnTo>
                  <a:lnTo>
                    <a:pt x="0" y="338836"/>
                  </a:lnTo>
                  <a:lnTo>
                    <a:pt x="740791" y="338836"/>
                  </a:lnTo>
                  <a:lnTo>
                    <a:pt x="740791" y="203327"/>
                  </a:lnTo>
                  <a:close/>
                </a:path>
                <a:path w="741045" h="339089">
                  <a:moveTo>
                    <a:pt x="740791" y="0"/>
                  </a:moveTo>
                  <a:lnTo>
                    <a:pt x="0" y="0"/>
                  </a:lnTo>
                  <a:lnTo>
                    <a:pt x="0" y="135509"/>
                  </a:lnTo>
                  <a:lnTo>
                    <a:pt x="740791" y="135509"/>
                  </a:lnTo>
                  <a:lnTo>
                    <a:pt x="740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21503" y="2444369"/>
              <a:ext cx="741045" cy="339090"/>
            </a:xfrm>
            <a:custGeom>
              <a:avLst/>
              <a:gdLst/>
              <a:ahLst/>
              <a:cxnLst/>
              <a:rect l="l" t="t" r="r" b="b"/>
              <a:pathLst>
                <a:path w="741045" h="339089">
                  <a:moveTo>
                    <a:pt x="0" y="0"/>
                  </a:moveTo>
                  <a:lnTo>
                    <a:pt x="740791" y="0"/>
                  </a:lnTo>
                  <a:lnTo>
                    <a:pt x="740791" y="135508"/>
                  </a:lnTo>
                  <a:lnTo>
                    <a:pt x="0" y="135508"/>
                  </a:lnTo>
                  <a:lnTo>
                    <a:pt x="0" y="0"/>
                  </a:lnTo>
                  <a:close/>
                </a:path>
                <a:path w="741045" h="339089">
                  <a:moveTo>
                    <a:pt x="0" y="203326"/>
                  </a:moveTo>
                  <a:lnTo>
                    <a:pt x="740791" y="203326"/>
                  </a:lnTo>
                  <a:lnTo>
                    <a:pt x="740791" y="338835"/>
                  </a:lnTo>
                  <a:lnTo>
                    <a:pt x="0" y="338835"/>
                  </a:lnTo>
                  <a:lnTo>
                    <a:pt x="0" y="20332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45383" y="4984994"/>
              <a:ext cx="3878572" cy="144324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74563" y="4928616"/>
              <a:ext cx="3265932" cy="163677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967350" y="5060950"/>
              <a:ext cx="3781425" cy="1344930"/>
            </a:xfrm>
            <a:custGeom>
              <a:avLst/>
              <a:gdLst/>
              <a:ahLst/>
              <a:cxnLst/>
              <a:rect l="l" t="t" r="r" b="b"/>
              <a:pathLst>
                <a:path w="3781425" h="1344929">
                  <a:moveTo>
                    <a:pt x="3557270" y="0"/>
                  </a:moveTo>
                  <a:lnTo>
                    <a:pt x="224027" y="0"/>
                  </a:lnTo>
                  <a:lnTo>
                    <a:pt x="178886" y="4552"/>
                  </a:lnTo>
                  <a:lnTo>
                    <a:pt x="136838" y="17611"/>
                  </a:lnTo>
                  <a:lnTo>
                    <a:pt x="98784" y="38274"/>
                  </a:lnTo>
                  <a:lnTo>
                    <a:pt x="65627" y="65643"/>
                  </a:lnTo>
                  <a:lnTo>
                    <a:pt x="38268" y="98815"/>
                  </a:lnTo>
                  <a:lnTo>
                    <a:pt x="17609" y="136892"/>
                  </a:lnTo>
                  <a:lnTo>
                    <a:pt x="4552" y="178972"/>
                  </a:lnTo>
                  <a:lnTo>
                    <a:pt x="0" y="224155"/>
                  </a:lnTo>
                  <a:lnTo>
                    <a:pt x="0" y="1120508"/>
                  </a:lnTo>
                  <a:lnTo>
                    <a:pt x="4552" y="1165674"/>
                  </a:lnTo>
                  <a:lnTo>
                    <a:pt x="17609" y="1207741"/>
                  </a:lnTo>
                  <a:lnTo>
                    <a:pt x="38268" y="1245809"/>
                  </a:lnTo>
                  <a:lnTo>
                    <a:pt x="65627" y="1278975"/>
                  </a:lnTo>
                  <a:lnTo>
                    <a:pt x="98784" y="1306340"/>
                  </a:lnTo>
                  <a:lnTo>
                    <a:pt x="136838" y="1327001"/>
                  </a:lnTo>
                  <a:lnTo>
                    <a:pt x="178886" y="1340059"/>
                  </a:lnTo>
                  <a:lnTo>
                    <a:pt x="224027" y="1344612"/>
                  </a:lnTo>
                  <a:lnTo>
                    <a:pt x="3557270" y="1344612"/>
                  </a:lnTo>
                  <a:lnTo>
                    <a:pt x="3602416" y="1340059"/>
                  </a:lnTo>
                  <a:lnTo>
                    <a:pt x="3644479" y="1327001"/>
                  </a:lnTo>
                  <a:lnTo>
                    <a:pt x="3682553" y="1306340"/>
                  </a:lnTo>
                  <a:lnTo>
                    <a:pt x="3715734" y="1278975"/>
                  </a:lnTo>
                  <a:lnTo>
                    <a:pt x="3743116" y="1245809"/>
                  </a:lnTo>
                  <a:lnTo>
                    <a:pt x="3763795" y="1207741"/>
                  </a:lnTo>
                  <a:lnTo>
                    <a:pt x="3776866" y="1165674"/>
                  </a:lnTo>
                  <a:lnTo>
                    <a:pt x="3781425" y="1120508"/>
                  </a:lnTo>
                  <a:lnTo>
                    <a:pt x="3781425" y="224155"/>
                  </a:lnTo>
                  <a:lnTo>
                    <a:pt x="3776866" y="178972"/>
                  </a:lnTo>
                  <a:lnTo>
                    <a:pt x="3763795" y="136892"/>
                  </a:lnTo>
                  <a:lnTo>
                    <a:pt x="3743116" y="98815"/>
                  </a:lnTo>
                  <a:lnTo>
                    <a:pt x="3715734" y="65643"/>
                  </a:lnTo>
                  <a:lnTo>
                    <a:pt x="3682553" y="38274"/>
                  </a:lnTo>
                  <a:lnTo>
                    <a:pt x="3644479" y="17611"/>
                  </a:lnTo>
                  <a:lnTo>
                    <a:pt x="3602416" y="4552"/>
                  </a:lnTo>
                  <a:lnTo>
                    <a:pt x="3557270" y="0"/>
                  </a:lnTo>
                  <a:close/>
                </a:path>
              </a:pathLst>
            </a:custGeom>
            <a:solidFill>
              <a:srgbClr val="CC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67350" y="5060950"/>
              <a:ext cx="3781425" cy="1344930"/>
            </a:xfrm>
            <a:custGeom>
              <a:avLst/>
              <a:gdLst/>
              <a:ahLst/>
              <a:cxnLst/>
              <a:rect l="l" t="t" r="r" b="b"/>
              <a:pathLst>
                <a:path w="3781425" h="1344929">
                  <a:moveTo>
                    <a:pt x="0" y="224155"/>
                  </a:moveTo>
                  <a:lnTo>
                    <a:pt x="4552" y="178972"/>
                  </a:lnTo>
                  <a:lnTo>
                    <a:pt x="17609" y="136892"/>
                  </a:lnTo>
                  <a:lnTo>
                    <a:pt x="38268" y="98815"/>
                  </a:lnTo>
                  <a:lnTo>
                    <a:pt x="65627" y="65643"/>
                  </a:lnTo>
                  <a:lnTo>
                    <a:pt x="98784" y="38274"/>
                  </a:lnTo>
                  <a:lnTo>
                    <a:pt x="136838" y="17611"/>
                  </a:lnTo>
                  <a:lnTo>
                    <a:pt x="178886" y="4552"/>
                  </a:lnTo>
                  <a:lnTo>
                    <a:pt x="224027" y="0"/>
                  </a:lnTo>
                  <a:lnTo>
                    <a:pt x="3557270" y="0"/>
                  </a:lnTo>
                  <a:lnTo>
                    <a:pt x="3602416" y="4552"/>
                  </a:lnTo>
                  <a:lnTo>
                    <a:pt x="3644479" y="17611"/>
                  </a:lnTo>
                  <a:lnTo>
                    <a:pt x="3682553" y="38274"/>
                  </a:lnTo>
                  <a:lnTo>
                    <a:pt x="3715734" y="65643"/>
                  </a:lnTo>
                  <a:lnTo>
                    <a:pt x="3743116" y="98815"/>
                  </a:lnTo>
                  <a:lnTo>
                    <a:pt x="3763795" y="136892"/>
                  </a:lnTo>
                  <a:lnTo>
                    <a:pt x="3776866" y="178972"/>
                  </a:lnTo>
                  <a:lnTo>
                    <a:pt x="3781425" y="224155"/>
                  </a:lnTo>
                  <a:lnTo>
                    <a:pt x="3781425" y="1120508"/>
                  </a:lnTo>
                  <a:lnTo>
                    <a:pt x="3776866" y="1165674"/>
                  </a:lnTo>
                  <a:lnTo>
                    <a:pt x="3763795" y="1207741"/>
                  </a:lnTo>
                  <a:lnTo>
                    <a:pt x="3743116" y="1245809"/>
                  </a:lnTo>
                  <a:lnTo>
                    <a:pt x="3715734" y="1278975"/>
                  </a:lnTo>
                  <a:lnTo>
                    <a:pt x="3682553" y="1306340"/>
                  </a:lnTo>
                  <a:lnTo>
                    <a:pt x="3644479" y="1327001"/>
                  </a:lnTo>
                  <a:lnTo>
                    <a:pt x="3602416" y="1340059"/>
                  </a:lnTo>
                  <a:lnTo>
                    <a:pt x="3557270" y="1344612"/>
                  </a:lnTo>
                  <a:lnTo>
                    <a:pt x="224027" y="1344612"/>
                  </a:lnTo>
                  <a:lnTo>
                    <a:pt x="178886" y="1340059"/>
                  </a:lnTo>
                  <a:lnTo>
                    <a:pt x="136838" y="1327001"/>
                  </a:lnTo>
                  <a:lnTo>
                    <a:pt x="98784" y="1306340"/>
                  </a:lnTo>
                  <a:lnTo>
                    <a:pt x="65627" y="1278975"/>
                  </a:lnTo>
                  <a:lnTo>
                    <a:pt x="38268" y="1245809"/>
                  </a:lnTo>
                  <a:lnTo>
                    <a:pt x="17609" y="1207741"/>
                  </a:lnTo>
                  <a:lnTo>
                    <a:pt x="4552" y="1165674"/>
                  </a:lnTo>
                  <a:lnTo>
                    <a:pt x="0" y="1120508"/>
                  </a:lnTo>
                  <a:lnTo>
                    <a:pt x="0" y="224155"/>
                  </a:lnTo>
                  <a:close/>
                </a:path>
              </a:pathLst>
            </a:custGeom>
            <a:ln w="9525">
              <a:solidFill>
                <a:srgbClr val="001F5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396229" y="5258561"/>
            <a:ext cx="292608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ЗАЧЁТ</a:t>
            </a:r>
            <a:r>
              <a:rPr sz="1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КРИТЕРИЯМ</a:t>
            </a:r>
            <a:r>
              <a:rPr sz="1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№1,</a:t>
            </a:r>
            <a:r>
              <a:rPr sz="1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№2</a:t>
            </a:r>
            <a:r>
              <a:rPr sz="1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ОДИН</a:t>
            </a:r>
            <a:r>
              <a:rPr sz="1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sz="1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КРИТЕРИЕВ</a:t>
            </a:r>
            <a:r>
              <a:rPr sz="1400" b="1" spc="3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№3-</a:t>
            </a:r>
            <a:r>
              <a:rPr sz="1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№5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=</a:t>
            </a:r>
            <a:endParaRPr sz="1400">
              <a:latin typeface="Times New Roman"/>
              <a:cs typeface="Times New Roman"/>
            </a:endParaRPr>
          </a:p>
          <a:p>
            <a:pPr marL="43815" algn="ctr">
              <a:lnSpc>
                <a:spcPct val="100000"/>
              </a:lnSpc>
            </a:pPr>
            <a:r>
              <a:rPr sz="1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ЗАЧЁТ</a:t>
            </a:r>
            <a:r>
              <a:rPr sz="1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ЗА</a:t>
            </a:r>
            <a:r>
              <a:rPr sz="1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ВСЮ</a:t>
            </a:r>
            <a:r>
              <a:rPr sz="1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РАБОТУ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490216" y="3041904"/>
            <a:ext cx="2565400" cy="3435350"/>
            <a:chOff x="2490216" y="3041904"/>
            <a:chExt cx="2565400" cy="3435350"/>
          </a:xfrm>
        </p:grpSpPr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90216" y="3041904"/>
              <a:ext cx="2564892" cy="343509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522601" y="3141726"/>
              <a:ext cx="2444750" cy="3289300"/>
            </a:xfrm>
            <a:custGeom>
              <a:avLst/>
              <a:gdLst/>
              <a:ahLst/>
              <a:cxnLst/>
              <a:rect l="l" t="t" r="r" b="b"/>
              <a:pathLst>
                <a:path w="2444750" h="3289300">
                  <a:moveTo>
                    <a:pt x="1222375" y="0"/>
                  </a:moveTo>
                  <a:lnTo>
                    <a:pt x="1222375" y="822325"/>
                  </a:lnTo>
                  <a:lnTo>
                    <a:pt x="0" y="822325"/>
                  </a:lnTo>
                  <a:lnTo>
                    <a:pt x="0" y="2466911"/>
                  </a:lnTo>
                  <a:lnTo>
                    <a:pt x="1222375" y="2466911"/>
                  </a:lnTo>
                  <a:lnTo>
                    <a:pt x="1222375" y="3289236"/>
                  </a:lnTo>
                  <a:lnTo>
                    <a:pt x="2444750" y="1644650"/>
                  </a:lnTo>
                  <a:lnTo>
                    <a:pt x="1222375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22601" y="3141726"/>
              <a:ext cx="2444750" cy="3289300"/>
            </a:xfrm>
            <a:custGeom>
              <a:avLst/>
              <a:gdLst/>
              <a:ahLst/>
              <a:cxnLst/>
              <a:rect l="l" t="t" r="r" b="b"/>
              <a:pathLst>
                <a:path w="2444750" h="3289300">
                  <a:moveTo>
                    <a:pt x="0" y="822325"/>
                  </a:moveTo>
                  <a:lnTo>
                    <a:pt x="1222375" y="822325"/>
                  </a:lnTo>
                  <a:lnTo>
                    <a:pt x="1222375" y="0"/>
                  </a:lnTo>
                  <a:lnTo>
                    <a:pt x="2444750" y="1644650"/>
                  </a:lnTo>
                  <a:lnTo>
                    <a:pt x="1222375" y="3289236"/>
                  </a:lnTo>
                  <a:lnTo>
                    <a:pt x="1222375" y="2466911"/>
                  </a:lnTo>
                  <a:lnTo>
                    <a:pt x="0" y="2466911"/>
                  </a:lnTo>
                  <a:lnTo>
                    <a:pt x="0" y="822325"/>
                  </a:lnTo>
                  <a:close/>
                </a:path>
              </a:pathLst>
            </a:custGeom>
            <a:ln w="1270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737866" y="4425822"/>
            <a:ext cx="14046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 marR="167640" algn="ctr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ПРОВЕРКА </a:t>
            </a:r>
            <a:r>
              <a:rPr sz="15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b="1" dirty="0">
                <a:solidFill>
                  <a:srgbClr val="001F5F"/>
                </a:solidFill>
                <a:latin typeface="Times New Roman"/>
                <a:cs typeface="Times New Roman"/>
              </a:rPr>
              <a:t>5 </a:t>
            </a:r>
            <a:r>
              <a:rPr sz="15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КРИТЕРИЯМ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810004" y="174701"/>
            <a:ext cx="6007608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C00000"/>
                </a:solidFill>
              </a:rPr>
              <a:t>Проверка</a:t>
            </a:r>
            <a:r>
              <a:rPr sz="2800" spc="-150" dirty="0">
                <a:solidFill>
                  <a:srgbClr val="C00000"/>
                </a:solidFill>
              </a:rPr>
              <a:t> </a:t>
            </a:r>
            <a:r>
              <a:rPr sz="2800" spc="-30" dirty="0">
                <a:solidFill>
                  <a:srgbClr val="C00000"/>
                </a:solidFill>
              </a:rPr>
              <a:t>итогового</a:t>
            </a:r>
            <a:r>
              <a:rPr sz="2800" spc="-145" dirty="0">
                <a:solidFill>
                  <a:srgbClr val="C00000"/>
                </a:solidFill>
              </a:rPr>
              <a:t> </a:t>
            </a:r>
            <a:r>
              <a:rPr sz="2800" spc="-10" dirty="0">
                <a:solidFill>
                  <a:srgbClr val="C00000"/>
                </a:solidFill>
              </a:rPr>
              <a:t>сочинения (изложения)</a:t>
            </a:r>
            <a:endParaRPr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5873" y="101549"/>
            <a:ext cx="58712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Критерии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№1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№2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являются</a:t>
            </a:r>
            <a:r>
              <a:rPr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основными.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5311" y="528574"/>
            <a:ext cx="7790815" cy="220599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3175" algn="ctr">
              <a:lnSpc>
                <a:spcPct val="90000"/>
              </a:lnSpc>
              <a:spcBef>
                <a:spcPts val="415"/>
              </a:spcBef>
            </a:pPr>
            <a:r>
              <a:rPr sz="2600" b="0" dirty="0">
                <a:latin typeface="Times New Roman"/>
                <a:cs typeface="Times New Roman"/>
              </a:rPr>
              <a:t>Для</a:t>
            </a:r>
            <a:r>
              <a:rPr sz="2600" b="0" spc="-40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получения</a:t>
            </a:r>
            <a:r>
              <a:rPr sz="2600" b="0" spc="-70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«зачета»</a:t>
            </a:r>
            <a:r>
              <a:rPr sz="2600" b="0" spc="-5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за</a:t>
            </a:r>
            <a:r>
              <a:rPr sz="2600" b="0" spc="-50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итоговое</a:t>
            </a:r>
            <a:r>
              <a:rPr sz="2600" b="0" spc="-70" dirty="0">
                <a:latin typeface="Times New Roman"/>
                <a:cs typeface="Times New Roman"/>
              </a:rPr>
              <a:t> </a:t>
            </a:r>
            <a:r>
              <a:rPr sz="2600" b="0" spc="-10" dirty="0">
                <a:latin typeface="Times New Roman"/>
                <a:cs typeface="Times New Roman"/>
              </a:rPr>
              <a:t>сочинение </a:t>
            </a:r>
            <a:r>
              <a:rPr sz="2600" b="0" spc="-20" dirty="0">
                <a:latin typeface="Times New Roman"/>
                <a:cs typeface="Times New Roman"/>
              </a:rPr>
              <a:t>необходимо</a:t>
            </a:r>
            <a:r>
              <a:rPr sz="2600" b="0" spc="-6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получить</a:t>
            </a:r>
            <a:r>
              <a:rPr sz="2600" b="0" spc="-60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«зачет»</a:t>
            </a:r>
            <a:r>
              <a:rPr sz="2600" b="0" spc="-4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по</a:t>
            </a:r>
            <a:r>
              <a:rPr sz="2600" b="0" spc="-3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критериям</a:t>
            </a:r>
            <a:r>
              <a:rPr sz="2600" b="0" spc="-4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№1</a:t>
            </a:r>
            <a:r>
              <a:rPr sz="2600" b="0" spc="-3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и</a:t>
            </a:r>
            <a:r>
              <a:rPr sz="2600" b="0" spc="-40" dirty="0">
                <a:latin typeface="Times New Roman"/>
                <a:cs typeface="Times New Roman"/>
              </a:rPr>
              <a:t> </a:t>
            </a:r>
            <a:r>
              <a:rPr sz="2600" b="0" spc="-25" dirty="0">
                <a:latin typeface="Times New Roman"/>
                <a:cs typeface="Times New Roman"/>
              </a:rPr>
              <a:t>№2 </a:t>
            </a:r>
            <a:r>
              <a:rPr sz="2600" b="0" dirty="0">
                <a:latin typeface="Times New Roman"/>
                <a:cs typeface="Times New Roman"/>
              </a:rPr>
              <a:t>(выставление</a:t>
            </a:r>
            <a:r>
              <a:rPr sz="2600" b="0" spc="-6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«незачета»</a:t>
            </a:r>
            <a:r>
              <a:rPr sz="2600" b="0" spc="-80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по</a:t>
            </a:r>
            <a:r>
              <a:rPr sz="2600" b="0" spc="-3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одному</a:t>
            </a:r>
            <a:r>
              <a:rPr sz="2600" b="0" spc="-6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из</a:t>
            </a:r>
            <a:r>
              <a:rPr sz="2600" b="0" spc="-4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этих</a:t>
            </a:r>
            <a:r>
              <a:rPr sz="2600" b="0" spc="-45" dirty="0">
                <a:latin typeface="Times New Roman"/>
                <a:cs typeface="Times New Roman"/>
              </a:rPr>
              <a:t> </a:t>
            </a:r>
            <a:r>
              <a:rPr sz="2600" b="0" spc="-10" dirty="0">
                <a:latin typeface="Times New Roman"/>
                <a:cs typeface="Times New Roman"/>
              </a:rPr>
              <a:t>критериев автоматически</a:t>
            </a:r>
            <a:r>
              <a:rPr sz="2600" b="0" spc="-5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ведет</a:t>
            </a:r>
            <a:r>
              <a:rPr sz="2600" b="0" spc="-3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к</a:t>
            </a:r>
            <a:r>
              <a:rPr sz="2600" b="0" spc="-40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«незачету»</a:t>
            </a:r>
            <a:r>
              <a:rPr sz="2600" b="0" spc="-7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за</a:t>
            </a:r>
            <a:r>
              <a:rPr sz="2600" b="0" spc="-3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работу</a:t>
            </a:r>
            <a:r>
              <a:rPr sz="2600" b="0" spc="-50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в</a:t>
            </a:r>
            <a:r>
              <a:rPr sz="2600" b="0" spc="-3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целом),</a:t>
            </a:r>
            <a:r>
              <a:rPr sz="2600" b="0" spc="-55" dirty="0">
                <a:latin typeface="Times New Roman"/>
                <a:cs typeface="Times New Roman"/>
              </a:rPr>
              <a:t> </a:t>
            </a:r>
            <a:r>
              <a:rPr sz="2600" b="0" spc="-50" dirty="0">
                <a:latin typeface="Times New Roman"/>
                <a:cs typeface="Times New Roman"/>
              </a:rPr>
              <a:t>а </a:t>
            </a:r>
            <a:r>
              <a:rPr sz="2600" b="0" dirty="0">
                <a:latin typeface="Times New Roman"/>
                <a:cs typeface="Times New Roman"/>
              </a:rPr>
              <a:t>также</a:t>
            </a:r>
            <a:r>
              <a:rPr sz="2600" b="0" spc="-6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дополнительно</a:t>
            </a:r>
            <a:r>
              <a:rPr sz="2600" b="0" spc="-8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«зачет»</a:t>
            </a:r>
            <a:r>
              <a:rPr sz="2600" b="0" spc="-80" dirty="0">
                <a:latin typeface="Times New Roman"/>
                <a:cs typeface="Times New Roman"/>
              </a:rPr>
              <a:t> </a:t>
            </a:r>
            <a:r>
              <a:rPr sz="2600" b="0" spc="-10" dirty="0">
                <a:latin typeface="Times New Roman"/>
                <a:cs typeface="Times New Roman"/>
              </a:rPr>
              <a:t>хотя</a:t>
            </a:r>
            <a:r>
              <a:rPr sz="2600" b="0" spc="-70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бы</a:t>
            </a:r>
            <a:r>
              <a:rPr sz="2600" b="0" spc="-60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по</a:t>
            </a:r>
            <a:r>
              <a:rPr sz="2600" b="0" spc="-70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одному</a:t>
            </a:r>
            <a:r>
              <a:rPr sz="2600" b="0" spc="-80" dirty="0">
                <a:latin typeface="Times New Roman"/>
                <a:cs typeface="Times New Roman"/>
              </a:rPr>
              <a:t> </a:t>
            </a:r>
            <a:r>
              <a:rPr sz="2600" b="0" spc="-25" dirty="0">
                <a:latin typeface="Times New Roman"/>
                <a:cs typeface="Times New Roman"/>
              </a:rPr>
              <a:t>из</a:t>
            </a:r>
            <a:endParaRPr sz="2600">
              <a:latin typeface="Times New Roman"/>
              <a:cs typeface="Times New Roman"/>
            </a:endParaRPr>
          </a:p>
          <a:p>
            <a:pPr marR="1905" algn="ctr">
              <a:lnSpc>
                <a:spcPts val="2810"/>
              </a:lnSpc>
            </a:pPr>
            <a:r>
              <a:rPr sz="2600" b="0" dirty="0">
                <a:latin typeface="Times New Roman"/>
                <a:cs typeface="Times New Roman"/>
              </a:rPr>
              <a:t>других</a:t>
            </a:r>
            <a:r>
              <a:rPr sz="2600" b="0" spc="-40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критериев</a:t>
            </a:r>
            <a:r>
              <a:rPr sz="2600" b="0" spc="-30" dirty="0">
                <a:latin typeface="Times New Roman"/>
                <a:cs typeface="Times New Roman"/>
              </a:rPr>
              <a:t> </a:t>
            </a:r>
            <a:r>
              <a:rPr sz="2600" b="0" spc="-10" dirty="0">
                <a:latin typeface="Times New Roman"/>
                <a:cs typeface="Times New Roman"/>
              </a:rPr>
              <a:t>(№3-</a:t>
            </a:r>
            <a:r>
              <a:rPr sz="2600" b="0" spc="-20" dirty="0">
                <a:latin typeface="Times New Roman"/>
                <a:cs typeface="Times New Roman"/>
              </a:rPr>
              <a:t>№5).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3528" y="2770708"/>
            <a:ext cx="7674609" cy="363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965"/>
              </a:lnSpc>
              <a:spcBef>
                <a:spcPts val="105"/>
              </a:spcBef>
            </a:pPr>
            <a:r>
              <a:rPr sz="2600" dirty="0">
                <a:latin typeface="Times New Roman"/>
                <a:cs typeface="Times New Roman"/>
              </a:rPr>
              <a:t>При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выставлении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оценки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учитывается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объем</a:t>
            </a:r>
            <a:endParaRPr sz="2600">
              <a:latin typeface="Times New Roman"/>
              <a:cs typeface="Times New Roman"/>
            </a:endParaRPr>
          </a:p>
          <a:p>
            <a:pPr marR="3175" algn="ctr">
              <a:lnSpc>
                <a:spcPts val="2810"/>
              </a:lnSpc>
            </a:pPr>
            <a:r>
              <a:rPr sz="2600" dirty="0">
                <a:latin typeface="Times New Roman"/>
                <a:cs typeface="Times New Roman"/>
              </a:rPr>
              <a:t>сочинения.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Рекомендуемое</a:t>
            </a:r>
            <a:r>
              <a:rPr sz="26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количество</a:t>
            </a:r>
            <a:r>
              <a:rPr sz="26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слов</a:t>
            </a:r>
            <a:r>
              <a:rPr sz="2600" b="1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350.</a:t>
            </a:r>
            <a:endParaRPr sz="2600">
              <a:latin typeface="Times New Roman"/>
              <a:cs typeface="Times New Roman"/>
            </a:endParaRPr>
          </a:p>
          <a:p>
            <a:pPr marL="108585" marR="101600" indent="-3175" algn="ctr">
              <a:lnSpc>
                <a:spcPct val="90000"/>
              </a:lnSpc>
              <a:spcBef>
                <a:spcPts val="155"/>
              </a:spcBef>
            </a:pP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Если</a:t>
            </a:r>
            <a:r>
              <a:rPr sz="2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сочинении</a:t>
            </a:r>
            <a:r>
              <a:rPr sz="2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менее</a:t>
            </a:r>
            <a:r>
              <a:rPr sz="2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250</a:t>
            </a:r>
            <a:r>
              <a:rPr sz="26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слов</a:t>
            </a:r>
            <a:r>
              <a:rPr sz="26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(в</a:t>
            </a:r>
            <a:r>
              <a:rPr sz="2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подсчёт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включаются</a:t>
            </a:r>
            <a:r>
              <a:rPr sz="26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все</a:t>
            </a:r>
            <a:r>
              <a:rPr sz="26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слова,</a:t>
            </a:r>
            <a:r>
              <a:rPr sz="2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том</a:t>
            </a:r>
            <a:r>
              <a:rPr sz="26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числе</a:t>
            </a:r>
            <a:r>
              <a:rPr sz="26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служебные),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то</a:t>
            </a:r>
            <a:r>
              <a:rPr sz="2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такая</a:t>
            </a:r>
            <a:r>
              <a:rPr sz="26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работа</a:t>
            </a:r>
            <a:r>
              <a:rPr sz="26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считается</a:t>
            </a:r>
            <a:r>
              <a:rPr sz="2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невыполненной</a:t>
            </a:r>
            <a:r>
              <a:rPr sz="2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оценивается</a:t>
            </a:r>
            <a:r>
              <a:rPr sz="26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баллов</a:t>
            </a:r>
            <a:r>
              <a:rPr sz="2600" dirty="0">
                <a:latin typeface="Times New Roman"/>
                <a:cs typeface="Times New Roman"/>
              </a:rPr>
              <a:t>.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Максимальное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количество</a:t>
            </a:r>
            <a:endParaRPr sz="2600">
              <a:latin typeface="Times New Roman"/>
              <a:cs typeface="Times New Roman"/>
            </a:endParaRPr>
          </a:p>
          <a:p>
            <a:pPr marL="12700" marR="5080" indent="1905" algn="ctr">
              <a:lnSpc>
                <a:spcPct val="90000"/>
              </a:lnSpc>
            </a:pPr>
            <a:r>
              <a:rPr sz="2600" dirty="0">
                <a:latin typeface="Times New Roman"/>
                <a:cs typeface="Times New Roman"/>
              </a:rPr>
              <a:t>слов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сочинении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не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устанавливается: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определении </a:t>
            </a:r>
            <a:r>
              <a:rPr sz="2600" dirty="0">
                <a:latin typeface="Times New Roman"/>
                <a:cs typeface="Times New Roman"/>
              </a:rPr>
              <a:t>объема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своего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сочинения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выпускник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должен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исходить </a:t>
            </a:r>
            <a:r>
              <a:rPr sz="2600" dirty="0">
                <a:latin typeface="Times New Roman"/>
                <a:cs typeface="Times New Roman"/>
              </a:rPr>
              <a:t>из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того,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что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на</a:t>
            </a:r>
            <a:r>
              <a:rPr sz="2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всю</a:t>
            </a:r>
            <a:r>
              <a:rPr sz="26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работу</a:t>
            </a:r>
            <a:r>
              <a:rPr sz="26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отводится</a:t>
            </a:r>
            <a:r>
              <a:rPr sz="26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2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часа</a:t>
            </a:r>
            <a:r>
              <a:rPr sz="26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55 </a:t>
            </a:r>
            <a:r>
              <a:rPr sz="2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минут.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876" y="1181100"/>
            <a:ext cx="2665476" cy="19705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5407" y="1211071"/>
            <a:ext cx="2426970" cy="1123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Times New Roman"/>
                <a:cs typeface="Times New Roman"/>
              </a:rPr>
              <a:t>Результат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сочинения</a:t>
            </a:r>
            <a:endParaRPr sz="20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435"/>
              </a:spcBef>
              <a:buFont typeface="Arial"/>
              <a:buChar char="•"/>
              <a:tabLst>
                <a:tab pos="185420" algn="l"/>
              </a:tabLst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допуска</a:t>
            </a:r>
            <a:r>
              <a:rPr sz="20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ГИА</a:t>
            </a:r>
            <a:endParaRPr sz="20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5420" algn="l"/>
              </a:tabLst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вузов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4114" y="1158239"/>
            <a:ext cx="2680721" cy="19933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80226" y="1188212"/>
            <a:ext cx="24511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03485C"/>
                </a:solidFill>
                <a:latin typeface="Times New Roman"/>
                <a:cs typeface="Times New Roman"/>
              </a:rPr>
              <a:t>Результат</a:t>
            </a:r>
            <a:r>
              <a:rPr sz="2000" b="1" spc="-70" dirty="0">
                <a:solidFill>
                  <a:srgbClr val="03485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3485C"/>
                </a:solidFill>
                <a:latin typeface="Times New Roman"/>
                <a:cs typeface="Times New Roman"/>
              </a:rPr>
              <a:t>изложения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79285" y="1773682"/>
            <a:ext cx="23063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допуска</a:t>
            </a:r>
            <a:r>
              <a:rPr sz="20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ГИА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31544" y="190322"/>
            <a:ext cx="70935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>
                <a:solidFill>
                  <a:srgbClr val="C00000"/>
                </a:solidFill>
              </a:rPr>
              <a:t>Результат</a:t>
            </a:r>
            <a:r>
              <a:rPr sz="2800" spc="-135" dirty="0">
                <a:solidFill>
                  <a:srgbClr val="C00000"/>
                </a:solidFill>
              </a:rPr>
              <a:t> </a:t>
            </a:r>
            <a:r>
              <a:rPr sz="2800" spc="-30" dirty="0">
                <a:solidFill>
                  <a:srgbClr val="C00000"/>
                </a:solidFill>
              </a:rPr>
              <a:t>итогового</a:t>
            </a:r>
            <a:r>
              <a:rPr sz="2800" spc="-125" dirty="0">
                <a:solidFill>
                  <a:srgbClr val="C00000"/>
                </a:solidFill>
              </a:rPr>
              <a:t> </a:t>
            </a:r>
            <a:r>
              <a:rPr sz="2800" spc="-10" dirty="0">
                <a:solidFill>
                  <a:srgbClr val="C00000"/>
                </a:solidFill>
              </a:rPr>
              <a:t>сочинения</a:t>
            </a:r>
            <a:r>
              <a:rPr sz="2800" spc="-130" dirty="0">
                <a:solidFill>
                  <a:srgbClr val="C00000"/>
                </a:solidFill>
              </a:rPr>
              <a:t> </a:t>
            </a:r>
            <a:r>
              <a:rPr sz="2800" spc="-10" dirty="0">
                <a:solidFill>
                  <a:srgbClr val="C00000"/>
                </a:solidFill>
              </a:rPr>
              <a:t>(изложения)</a:t>
            </a:r>
            <a:endParaRPr sz="2800"/>
          </a:p>
        </p:txBody>
      </p:sp>
      <p:grpSp>
        <p:nvGrpSpPr>
          <p:cNvPr id="8" name="object 8"/>
          <p:cNvGrpSpPr/>
          <p:nvPr/>
        </p:nvGrpSpPr>
        <p:grpSpPr>
          <a:xfrm>
            <a:off x="132587" y="2654300"/>
            <a:ext cx="8829040" cy="1577975"/>
            <a:chOff x="132587" y="2654300"/>
            <a:chExt cx="8829040" cy="1577975"/>
          </a:xfrm>
        </p:grpSpPr>
        <p:sp>
          <p:nvSpPr>
            <p:cNvPr id="9" name="object 9"/>
            <p:cNvSpPr/>
            <p:nvPr/>
          </p:nvSpPr>
          <p:spPr>
            <a:xfrm>
              <a:off x="4278376" y="2660650"/>
              <a:ext cx="538480" cy="795655"/>
            </a:xfrm>
            <a:custGeom>
              <a:avLst/>
              <a:gdLst/>
              <a:ahLst/>
              <a:cxnLst/>
              <a:rect l="l" t="t" r="r" b="b"/>
              <a:pathLst>
                <a:path w="538479" h="795654">
                  <a:moveTo>
                    <a:pt x="403606" y="0"/>
                  </a:moveTo>
                  <a:lnTo>
                    <a:pt x="134493" y="0"/>
                  </a:lnTo>
                  <a:lnTo>
                    <a:pt x="134493" y="526288"/>
                  </a:lnTo>
                  <a:lnTo>
                    <a:pt x="0" y="526288"/>
                  </a:lnTo>
                  <a:lnTo>
                    <a:pt x="268986" y="795401"/>
                  </a:lnTo>
                  <a:lnTo>
                    <a:pt x="538099" y="526288"/>
                  </a:lnTo>
                  <a:lnTo>
                    <a:pt x="403606" y="526288"/>
                  </a:lnTo>
                  <a:lnTo>
                    <a:pt x="40360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78376" y="2660650"/>
              <a:ext cx="538480" cy="795655"/>
            </a:xfrm>
            <a:custGeom>
              <a:avLst/>
              <a:gdLst/>
              <a:ahLst/>
              <a:cxnLst/>
              <a:rect l="l" t="t" r="r" b="b"/>
              <a:pathLst>
                <a:path w="538479" h="795654">
                  <a:moveTo>
                    <a:pt x="268986" y="795401"/>
                  </a:moveTo>
                  <a:lnTo>
                    <a:pt x="0" y="526288"/>
                  </a:lnTo>
                  <a:lnTo>
                    <a:pt x="134493" y="526288"/>
                  </a:lnTo>
                  <a:lnTo>
                    <a:pt x="134493" y="0"/>
                  </a:lnTo>
                  <a:lnTo>
                    <a:pt x="403606" y="0"/>
                  </a:lnTo>
                  <a:lnTo>
                    <a:pt x="403606" y="526288"/>
                  </a:lnTo>
                  <a:lnTo>
                    <a:pt x="538099" y="526288"/>
                  </a:lnTo>
                  <a:lnTo>
                    <a:pt x="268986" y="795401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587" y="3445763"/>
              <a:ext cx="8828532" cy="78638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85063" y="3616528"/>
            <a:ext cx="832485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Times New Roman"/>
                <a:cs typeface="Times New Roman"/>
              </a:rPr>
              <a:t>РЕГИОНАЛЬНАЯ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ИНФОРМАЦИОННАЯ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СИСТЕМА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6115" y="4856979"/>
            <a:ext cx="8823960" cy="172060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58495" y="5188407"/>
            <a:ext cx="8041640" cy="1035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600" b="1" spc="-30" dirty="0">
                <a:latin typeface="Times New Roman"/>
                <a:cs typeface="Times New Roman"/>
              </a:rPr>
              <a:t>ФЕДЕРАЛЬНАЯ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ИНФОРМАЦИОННАЯ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СИСТЕМА</a:t>
            </a:r>
            <a:endParaRPr sz="2600">
              <a:latin typeface="Times New Roman"/>
              <a:cs typeface="Times New Roman"/>
            </a:endParaRPr>
          </a:p>
          <a:p>
            <a:pPr marL="251460" marR="252095" algn="ctr">
              <a:lnSpc>
                <a:spcPct val="100000"/>
              </a:lnSpc>
              <a:spcBef>
                <a:spcPts val="25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Просмотр</a:t>
            </a:r>
            <a:r>
              <a:rPr sz="20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вузами</a:t>
            </a:r>
            <a:r>
              <a:rPr sz="20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изображений</a:t>
            </a:r>
            <a:r>
              <a:rPr sz="20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бланков</a:t>
            </a:r>
            <a:r>
              <a:rPr sz="20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итогового</a:t>
            </a:r>
            <a:r>
              <a:rPr sz="20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сочинения</a:t>
            </a:r>
            <a:r>
              <a:rPr sz="20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при 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результате</a:t>
            </a:r>
            <a:r>
              <a:rPr sz="20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«ЗАЧЕТ»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557651" y="1249425"/>
            <a:ext cx="1979930" cy="1417955"/>
            <a:chOff x="3557651" y="1249425"/>
            <a:chExt cx="1979930" cy="1417955"/>
          </a:xfrm>
        </p:grpSpPr>
        <p:sp>
          <p:nvSpPr>
            <p:cNvPr id="16" name="object 16"/>
            <p:cNvSpPr/>
            <p:nvPr/>
          </p:nvSpPr>
          <p:spPr>
            <a:xfrm>
              <a:off x="3564001" y="1255775"/>
              <a:ext cx="1967230" cy="1405255"/>
            </a:xfrm>
            <a:custGeom>
              <a:avLst/>
              <a:gdLst/>
              <a:ahLst/>
              <a:cxnLst/>
              <a:rect l="l" t="t" r="r" b="b"/>
              <a:pathLst>
                <a:path w="1967229" h="1405255">
                  <a:moveTo>
                    <a:pt x="983361" y="0"/>
                  </a:moveTo>
                  <a:lnTo>
                    <a:pt x="927551" y="1111"/>
                  </a:lnTo>
                  <a:lnTo>
                    <a:pt x="872559" y="4407"/>
                  </a:lnTo>
                  <a:lnTo>
                    <a:pt x="818468" y="9828"/>
                  </a:lnTo>
                  <a:lnTo>
                    <a:pt x="765360" y="17315"/>
                  </a:lnTo>
                  <a:lnTo>
                    <a:pt x="713319" y="26807"/>
                  </a:lnTo>
                  <a:lnTo>
                    <a:pt x="662428" y="38247"/>
                  </a:lnTo>
                  <a:lnTo>
                    <a:pt x="612769" y="51575"/>
                  </a:lnTo>
                  <a:lnTo>
                    <a:pt x="564426" y="66731"/>
                  </a:lnTo>
                  <a:lnTo>
                    <a:pt x="517481" y="83657"/>
                  </a:lnTo>
                  <a:lnTo>
                    <a:pt x="472017" y="102292"/>
                  </a:lnTo>
                  <a:lnTo>
                    <a:pt x="428118" y="122578"/>
                  </a:lnTo>
                  <a:lnTo>
                    <a:pt x="385866" y="144456"/>
                  </a:lnTo>
                  <a:lnTo>
                    <a:pt x="345345" y="167866"/>
                  </a:lnTo>
                  <a:lnTo>
                    <a:pt x="306636" y="192748"/>
                  </a:lnTo>
                  <a:lnTo>
                    <a:pt x="269824" y="219045"/>
                  </a:lnTo>
                  <a:lnTo>
                    <a:pt x="234991" y="246696"/>
                  </a:lnTo>
                  <a:lnTo>
                    <a:pt x="202220" y="275641"/>
                  </a:lnTo>
                  <a:lnTo>
                    <a:pt x="171593" y="305823"/>
                  </a:lnTo>
                  <a:lnTo>
                    <a:pt x="143195" y="337181"/>
                  </a:lnTo>
                  <a:lnTo>
                    <a:pt x="117108" y="369657"/>
                  </a:lnTo>
                  <a:lnTo>
                    <a:pt x="93414" y="403191"/>
                  </a:lnTo>
                  <a:lnTo>
                    <a:pt x="72198" y="437723"/>
                  </a:lnTo>
                  <a:lnTo>
                    <a:pt x="53541" y="473195"/>
                  </a:lnTo>
                  <a:lnTo>
                    <a:pt x="37527" y="509547"/>
                  </a:lnTo>
                  <a:lnTo>
                    <a:pt x="24238" y="546720"/>
                  </a:lnTo>
                  <a:lnTo>
                    <a:pt x="13758" y="584655"/>
                  </a:lnTo>
                  <a:lnTo>
                    <a:pt x="6170" y="623292"/>
                  </a:lnTo>
                  <a:lnTo>
                    <a:pt x="1556" y="662572"/>
                  </a:lnTo>
                  <a:lnTo>
                    <a:pt x="0" y="702437"/>
                  </a:lnTo>
                  <a:lnTo>
                    <a:pt x="1556" y="742301"/>
                  </a:lnTo>
                  <a:lnTo>
                    <a:pt x="6170" y="781581"/>
                  </a:lnTo>
                  <a:lnTo>
                    <a:pt x="13758" y="820218"/>
                  </a:lnTo>
                  <a:lnTo>
                    <a:pt x="24238" y="858153"/>
                  </a:lnTo>
                  <a:lnTo>
                    <a:pt x="37527" y="895326"/>
                  </a:lnTo>
                  <a:lnTo>
                    <a:pt x="53541" y="931678"/>
                  </a:lnTo>
                  <a:lnTo>
                    <a:pt x="72198" y="967150"/>
                  </a:lnTo>
                  <a:lnTo>
                    <a:pt x="93414" y="1001682"/>
                  </a:lnTo>
                  <a:lnTo>
                    <a:pt x="117108" y="1035216"/>
                  </a:lnTo>
                  <a:lnTo>
                    <a:pt x="143195" y="1067692"/>
                  </a:lnTo>
                  <a:lnTo>
                    <a:pt x="171593" y="1099050"/>
                  </a:lnTo>
                  <a:lnTo>
                    <a:pt x="202220" y="1129232"/>
                  </a:lnTo>
                  <a:lnTo>
                    <a:pt x="234991" y="1158177"/>
                  </a:lnTo>
                  <a:lnTo>
                    <a:pt x="269824" y="1185828"/>
                  </a:lnTo>
                  <a:lnTo>
                    <a:pt x="306636" y="1212125"/>
                  </a:lnTo>
                  <a:lnTo>
                    <a:pt x="345345" y="1237007"/>
                  </a:lnTo>
                  <a:lnTo>
                    <a:pt x="385866" y="1260417"/>
                  </a:lnTo>
                  <a:lnTo>
                    <a:pt x="428118" y="1282295"/>
                  </a:lnTo>
                  <a:lnTo>
                    <a:pt x="472017" y="1302581"/>
                  </a:lnTo>
                  <a:lnTo>
                    <a:pt x="517481" y="1321216"/>
                  </a:lnTo>
                  <a:lnTo>
                    <a:pt x="564426" y="1338142"/>
                  </a:lnTo>
                  <a:lnTo>
                    <a:pt x="612769" y="1353298"/>
                  </a:lnTo>
                  <a:lnTo>
                    <a:pt x="662428" y="1366626"/>
                  </a:lnTo>
                  <a:lnTo>
                    <a:pt x="713319" y="1378066"/>
                  </a:lnTo>
                  <a:lnTo>
                    <a:pt x="765360" y="1387558"/>
                  </a:lnTo>
                  <a:lnTo>
                    <a:pt x="818468" y="1395045"/>
                  </a:lnTo>
                  <a:lnTo>
                    <a:pt x="872559" y="1400466"/>
                  </a:lnTo>
                  <a:lnTo>
                    <a:pt x="927551" y="1403762"/>
                  </a:lnTo>
                  <a:lnTo>
                    <a:pt x="983361" y="1404874"/>
                  </a:lnTo>
                  <a:lnTo>
                    <a:pt x="1039171" y="1403762"/>
                  </a:lnTo>
                  <a:lnTo>
                    <a:pt x="1094164" y="1400466"/>
                  </a:lnTo>
                  <a:lnTo>
                    <a:pt x="1148257" y="1395045"/>
                  </a:lnTo>
                  <a:lnTo>
                    <a:pt x="1201367" y="1387558"/>
                  </a:lnTo>
                  <a:lnTo>
                    <a:pt x="1253412" y="1378066"/>
                  </a:lnTo>
                  <a:lnTo>
                    <a:pt x="1304307" y="1366626"/>
                  </a:lnTo>
                  <a:lnTo>
                    <a:pt x="1353971" y="1353298"/>
                  </a:lnTo>
                  <a:lnTo>
                    <a:pt x="1402319" y="1338142"/>
                  </a:lnTo>
                  <a:lnTo>
                    <a:pt x="1449269" y="1321216"/>
                  </a:lnTo>
                  <a:lnTo>
                    <a:pt x="1494739" y="1302581"/>
                  </a:lnTo>
                  <a:lnTo>
                    <a:pt x="1538644" y="1282295"/>
                  </a:lnTo>
                  <a:lnTo>
                    <a:pt x="1580902" y="1260417"/>
                  </a:lnTo>
                  <a:lnTo>
                    <a:pt x="1621430" y="1237007"/>
                  </a:lnTo>
                  <a:lnTo>
                    <a:pt x="1660145" y="1212125"/>
                  </a:lnTo>
                  <a:lnTo>
                    <a:pt x="1696964" y="1185828"/>
                  </a:lnTo>
                  <a:lnTo>
                    <a:pt x="1731804" y="1158177"/>
                  </a:lnTo>
                  <a:lnTo>
                    <a:pt x="1764581" y="1129232"/>
                  </a:lnTo>
                  <a:lnTo>
                    <a:pt x="1795214" y="1099050"/>
                  </a:lnTo>
                  <a:lnTo>
                    <a:pt x="1823618" y="1067692"/>
                  </a:lnTo>
                  <a:lnTo>
                    <a:pt x="1849711" y="1035216"/>
                  </a:lnTo>
                  <a:lnTo>
                    <a:pt x="1873410" y="1001682"/>
                  </a:lnTo>
                  <a:lnTo>
                    <a:pt x="1894632" y="967150"/>
                  </a:lnTo>
                  <a:lnTo>
                    <a:pt x="1913293" y="931678"/>
                  </a:lnTo>
                  <a:lnTo>
                    <a:pt x="1929311" y="895326"/>
                  </a:lnTo>
                  <a:lnTo>
                    <a:pt x="1942603" y="858153"/>
                  </a:lnTo>
                  <a:lnTo>
                    <a:pt x="1953086" y="820218"/>
                  </a:lnTo>
                  <a:lnTo>
                    <a:pt x="1960677" y="781581"/>
                  </a:lnTo>
                  <a:lnTo>
                    <a:pt x="1965292" y="742301"/>
                  </a:lnTo>
                  <a:lnTo>
                    <a:pt x="1966849" y="702437"/>
                  </a:lnTo>
                  <a:lnTo>
                    <a:pt x="1965292" y="662572"/>
                  </a:lnTo>
                  <a:lnTo>
                    <a:pt x="1960677" y="623292"/>
                  </a:lnTo>
                  <a:lnTo>
                    <a:pt x="1953086" y="584655"/>
                  </a:lnTo>
                  <a:lnTo>
                    <a:pt x="1942603" y="546720"/>
                  </a:lnTo>
                  <a:lnTo>
                    <a:pt x="1929311" y="509547"/>
                  </a:lnTo>
                  <a:lnTo>
                    <a:pt x="1913293" y="473195"/>
                  </a:lnTo>
                  <a:lnTo>
                    <a:pt x="1894632" y="437723"/>
                  </a:lnTo>
                  <a:lnTo>
                    <a:pt x="1873410" y="403191"/>
                  </a:lnTo>
                  <a:lnTo>
                    <a:pt x="1849711" y="369657"/>
                  </a:lnTo>
                  <a:lnTo>
                    <a:pt x="1823618" y="337181"/>
                  </a:lnTo>
                  <a:lnTo>
                    <a:pt x="1795214" y="305823"/>
                  </a:lnTo>
                  <a:lnTo>
                    <a:pt x="1764581" y="275641"/>
                  </a:lnTo>
                  <a:lnTo>
                    <a:pt x="1731804" y="246696"/>
                  </a:lnTo>
                  <a:lnTo>
                    <a:pt x="1696964" y="219045"/>
                  </a:lnTo>
                  <a:lnTo>
                    <a:pt x="1660145" y="192748"/>
                  </a:lnTo>
                  <a:lnTo>
                    <a:pt x="1621430" y="167866"/>
                  </a:lnTo>
                  <a:lnTo>
                    <a:pt x="1580902" y="144456"/>
                  </a:lnTo>
                  <a:lnTo>
                    <a:pt x="1538644" y="122578"/>
                  </a:lnTo>
                  <a:lnTo>
                    <a:pt x="1494739" y="102292"/>
                  </a:lnTo>
                  <a:lnTo>
                    <a:pt x="1449269" y="83657"/>
                  </a:lnTo>
                  <a:lnTo>
                    <a:pt x="1402319" y="66731"/>
                  </a:lnTo>
                  <a:lnTo>
                    <a:pt x="1353971" y="51575"/>
                  </a:lnTo>
                  <a:lnTo>
                    <a:pt x="1304307" y="38247"/>
                  </a:lnTo>
                  <a:lnTo>
                    <a:pt x="1253412" y="26807"/>
                  </a:lnTo>
                  <a:lnTo>
                    <a:pt x="1201367" y="17315"/>
                  </a:lnTo>
                  <a:lnTo>
                    <a:pt x="1148257" y="9828"/>
                  </a:lnTo>
                  <a:lnTo>
                    <a:pt x="1094164" y="4407"/>
                  </a:lnTo>
                  <a:lnTo>
                    <a:pt x="1039171" y="1111"/>
                  </a:lnTo>
                  <a:lnTo>
                    <a:pt x="983361" y="0"/>
                  </a:lnTo>
                  <a:close/>
                </a:path>
              </a:pathLst>
            </a:custGeom>
            <a:solidFill>
              <a:srgbClr val="CC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64001" y="1255775"/>
              <a:ext cx="1967230" cy="1405255"/>
            </a:xfrm>
            <a:custGeom>
              <a:avLst/>
              <a:gdLst/>
              <a:ahLst/>
              <a:cxnLst/>
              <a:rect l="l" t="t" r="r" b="b"/>
              <a:pathLst>
                <a:path w="1967229" h="1405255">
                  <a:moveTo>
                    <a:pt x="0" y="702437"/>
                  </a:moveTo>
                  <a:lnTo>
                    <a:pt x="1556" y="662572"/>
                  </a:lnTo>
                  <a:lnTo>
                    <a:pt x="6170" y="623292"/>
                  </a:lnTo>
                  <a:lnTo>
                    <a:pt x="13758" y="584655"/>
                  </a:lnTo>
                  <a:lnTo>
                    <a:pt x="24238" y="546720"/>
                  </a:lnTo>
                  <a:lnTo>
                    <a:pt x="37527" y="509547"/>
                  </a:lnTo>
                  <a:lnTo>
                    <a:pt x="53541" y="473195"/>
                  </a:lnTo>
                  <a:lnTo>
                    <a:pt x="72198" y="437723"/>
                  </a:lnTo>
                  <a:lnTo>
                    <a:pt x="93414" y="403191"/>
                  </a:lnTo>
                  <a:lnTo>
                    <a:pt x="117108" y="369657"/>
                  </a:lnTo>
                  <a:lnTo>
                    <a:pt x="143195" y="337181"/>
                  </a:lnTo>
                  <a:lnTo>
                    <a:pt x="171593" y="305823"/>
                  </a:lnTo>
                  <a:lnTo>
                    <a:pt x="202220" y="275641"/>
                  </a:lnTo>
                  <a:lnTo>
                    <a:pt x="234991" y="246696"/>
                  </a:lnTo>
                  <a:lnTo>
                    <a:pt x="269824" y="219045"/>
                  </a:lnTo>
                  <a:lnTo>
                    <a:pt x="306636" y="192748"/>
                  </a:lnTo>
                  <a:lnTo>
                    <a:pt x="345345" y="167866"/>
                  </a:lnTo>
                  <a:lnTo>
                    <a:pt x="385866" y="144456"/>
                  </a:lnTo>
                  <a:lnTo>
                    <a:pt x="428118" y="122578"/>
                  </a:lnTo>
                  <a:lnTo>
                    <a:pt x="472017" y="102292"/>
                  </a:lnTo>
                  <a:lnTo>
                    <a:pt x="517481" y="83657"/>
                  </a:lnTo>
                  <a:lnTo>
                    <a:pt x="564426" y="66731"/>
                  </a:lnTo>
                  <a:lnTo>
                    <a:pt x="612769" y="51575"/>
                  </a:lnTo>
                  <a:lnTo>
                    <a:pt x="662428" y="38247"/>
                  </a:lnTo>
                  <a:lnTo>
                    <a:pt x="713319" y="26807"/>
                  </a:lnTo>
                  <a:lnTo>
                    <a:pt x="765360" y="17315"/>
                  </a:lnTo>
                  <a:lnTo>
                    <a:pt x="818468" y="9828"/>
                  </a:lnTo>
                  <a:lnTo>
                    <a:pt x="872559" y="4407"/>
                  </a:lnTo>
                  <a:lnTo>
                    <a:pt x="927551" y="1111"/>
                  </a:lnTo>
                  <a:lnTo>
                    <a:pt x="983361" y="0"/>
                  </a:lnTo>
                  <a:lnTo>
                    <a:pt x="1039171" y="1111"/>
                  </a:lnTo>
                  <a:lnTo>
                    <a:pt x="1094164" y="4407"/>
                  </a:lnTo>
                  <a:lnTo>
                    <a:pt x="1148257" y="9828"/>
                  </a:lnTo>
                  <a:lnTo>
                    <a:pt x="1201367" y="17315"/>
                  </a:lnTo>
                  <a:lnTo>
                    <a:pt x="1253412" y="26807"/>
                  </a:lnTo>
                  <a:lnTo>
                    <a:pt x="1304307" y="38247"/>
                  </a:lnTo>
                  <a:lnTo>
                    <a:pt x="1353971" y="51575"/>
                  </a:lnTo>
                  <a:lnTo>
                    <a:pt x="1402319" y="66731"/>
                  </a:lnTo>
                  <a:lnTo>
                    <a:pt x="1449269" y="83657"/>
                  </a:lnTo>
                  <a:lnTo>
                    <a:pt x="1494739" y="102292"/>
                  </a:lnTo>
                  <a:lnTo>
                    <a:pt x="1538644" y="122578"/>
                  </a:lnTo>
                  <a:lnTo>
                    <a:pt x="1580902" y="144456"/>
                  </a:lnTo>
                  <a:lnTo>
                    <a:pt x="1621430" y="167866"/>
                  </a:lnTo>
                  <a:lnTo>
                    <a:pt x="1660145" y="192748"/>
                  </a:lnTo>
                  <a:lnTo>
                    <a:pt x="1696964" y="219045"/>
                  </a:lnTo>
                  <a:lnTo>
                    <a:pt x="1731804" y="246696"/>
                  </a:lnTo>
                  <a:lnTo>
                    <a:pt x="1764581" y="275641"/>
                  </a:lnTo>
                  <a:lnTo>
                    <a:pt x="1795214" y="305823"/>
                  </a:lnTo>
                  <a:lnTo>
                    <a:pt x="1823618" y="337181"/>
                  </a:lnTo>
                  <a:lnTo>
                    <a:pt x="1849711" y="369657"/>
                  </a:lnTo>
                  <a:lnTo>
                    <a:pt x="1873410" y="403191"/>
                  </a:lnTo>
                  <a:lnTo>
                    <a:pt x="1894632" y="437723"/>
                  </a:lnTo>
                  <a:lnTo>
                    <a:pt x="1913293" y="473195"/>
                  </a:lnTo>
                  <a:lnTo>
                    <a:pt x="1929311" y="509547"/>
                  </a:lnTo>
                  <a:lnTo>
                    <a:pt x="1942603" y="546720"/>
                  </a:lnTo>
                  <a:lnTo>
                    <a:pt x="1953086" y="584655"/>
                  </a:lnTo>
                  <a:lnTo>
                    <a:pt x="1960677" y="623292"/>
                  </a:lnTo>
                  <a:lnTo>
                    <a:pt x="1965292" y="662572"/>
                  </a:lnTo>
                  <a:lnTo>
                    <a:pt x="1966849" y="702437"/>
                  </a:lnTo>
                  <a:lnTo>
                    <a:pt x="1965292" y="742301"/>
                  </a:lnTo>
                  <a:lnTo>
                    <a:pt x="1960677" y="781581"/>
                  </a:lnTo>
                  <a:lnTo>
                    <a:pt x="1953086" y="820218"/>
                  </a:lnTo>
                  <a:lnTo>
                    <a:pt x="1942603" y="858153"/>
                  </a:lnTo>
                  <a:lnTo>
                    <a:pt x="1929311" y="895326"/>
                  </a:lnTo>
                  <a:lnTo>
                    <a:pt x="1913293" y="931678"/>
                  </a:lnTo>
                  <a:lnTo>
                    <a:pt x="1894632" y="967150"/>
                  </a:lnTo>
                  <a:lnTo>
                    <a:pt x="1873410" y="1001682"/>
                  </a:lnTo>
                  <a:lnTo>
                    <a:pt x="1849711" y="1035216"/>
                  </a:lnTo>
                  <a:lnTo>
                    <a:pt x="1823618" y="1067692"/>
                  </a:lnTo>
                  <a:lnTo>
                    <a:pt x="1795214" y="1099050"/>
                  </a:lnTo>
                  <a:lnTo>
                    <a:pt x="1764581" y="1129232"/>
                  </a:lnTo>
                  <a:lnTo>
                    <a:pt x="1731804" y="1158177"/>
                  </a:lnTo>
                  <a:lnTo>
                    <a:pt x="1696964" y="1185828"/>
                  </a:lnTo>
                  <a:lnTo>
                    <a:pt x="1660145" y="1212125"/>
                  </a:lnTo>
                  <a:lnTo>
                    <a:pt x="1621430" y="1237007"/>
                  </a:lnTo>
                  <a:lnTo>
                    <a:pt x="1580902" y="1260417"/>
                  </a:lnTo>
                  <a:lnTo>
                    <a:pt x="1538644" y="1282295"/>
                  </a:lnTo>
                  <a:lnTo>
                    <a:pt x="1494739" y="1302581"/>
                  </a:lnTo>
                  <a:lnTo>
                    <a:pt x="1449269" y="1321216"/>
                  </a:lnTo>
                  <a:lnTo>
                    <a:pt x="1402319" y="1338142"/>
                  </a:lnTo>
                  <a:lnTo>
                    <a:pt x="1353971" y="1353298"/>
                  </a:lnTo>
                  <a:lnTo>
                    <a:pt x="1304307" y="1366626"/>
                  </a:lnTo>
                  <a:lnTo>
                    <a:pt x="1253412" y="1378066"/>
                  </a:lnTo>
                  <a:lnTo>
                    <a:pt x="1201367" y="1387558"/>
                  </a:lnTo>
                  <a:lnTo>
                    <a:pt x="1148257" y="1395045"/>
                  </a:lnTo>
                  <a:lnTo>
                    <a:pt x="1094164" y="1400466"/>
                  </a:lnTo>
                  <a:lnTo>
                    <a:pt x="1039171" y="1403762"/>
                  </a:lnTo>
                  <a:lnTo>
                    <a:pt x="983361" y="1404874"/>
                  </a:lnTo>
                  <a:lnTo>
                    <a:pt x="927551" y="1403762"/>
                  </a:lnTo>
                  <a:lnTo>
                    <a:pt x="872559" y="1400466"/>
                  </a:lnTo>
                  <a:lnTo>
                    <a:pt x="818468" y="1395045"/>
                  </a:lnTo>
                  <a:lnTo>
                    <a:pt x="765360" y="1387558"/>
                  </a:lnTo>
                  <a:lnTo>
                    <a:pt x="713319" y="1378066"/>
                  </a:lnTo>
                  <a:lnTo>
                    <a:pt x="662428" y="1366626"/>
                  </a:lnTo>
                  <a:lnTo>
                    <a:pt x="612769" y="1353298"/>
                  </a:lnTo>
                  <a:lnTo>
                    <a:pt x="564426" y="1338142"/>
                  </a:lnTo>
                  <a:lnTo>
                    <a:pt x="517481" y="1321216"/>
                  </a:lnTo>
                  <a:lnTo>
                    <a:pt x="472017" y="1302581"/>
                  </a:lnTo>
                  <a:lnTo>
                    <a:pt x="428118" y="1282295"/>
                  </a:lnTo>
                  <a:lnTo>
                    <a:pt x="385866" y="1260417"/>
                  </a:lnTo>
                  <a:lnTo>
                    <a:pt x="345345" y="1237007"/>
                  </a:lnTo>
                  <a:lnTo>
                    <a:pt x="306636" y="1212125"/>
                  </a:lnTo>
                  <a:lnTo>
                    <a:pt x="269824" y="1185828"/>
                  </a:lnTo>
                  <a:lnTo>
                    <a:pt x="234991" y="1158177"/>
                  </a:lnTo>
                  <a:lnTo>
                    <a:pt x="202220" y="1129232"/>
                  </a:lnTo>
                  <a:lnTo>
                    <a:pt x="171593" y="1099050"/>
                  </a:lnTo>
                  <a:lnTo>
                    <a:pt x="143195" y="1067692"/>
                  </a:lnTo>
                  <a:lnTo>
                    <a:pt x="117108" y="1035216"/>
                  </a:lnTo>
                  <a:lnTo>
                    <a:pt x="93414" y="1001682"/>
                  </a:lnTo>
                  <a:lnTo>
                    <a:pt x="72198" y="967150"/>
                  </a:lnTo>
                  <a:lnTo>
                    <a:pt x="53541" y="931678"/>
                  </a:lnTo>
                  <a:lnTo>
                    <a:pt x="37527" y="895326"/>
                  </a:lnTo>
                  <a:lnTo>
                    <a:pt x="24238" y="858153"/>
                  </a:lnTo>
                  <a:lnTo>
                    <a:pt x="13758" y="820218"/>
                  </a:lnTo>
                  <a:lnTo>
                    <a:pt x="6170" y="781581"/>
                  </a:lnTo>
                  <a:lnTo>
                    <a:pt x="1556" y="742301"/>
                  </a:lnTo>
                  <a:lnTo>
                    <a:pt x="0" y="70243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006722" y="1663953"/>
            <a:ext cx="1082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764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ЗАЧЕТ </a:t>
            </a:r>
            <a:r>
              <a:rPr sz="1800" b="1" spc="-50" dirty="0">
                <a:latin typeface="Times New Roman"/>
                <a:cs typeface="Times New Roman"/>
              </a:rPr>
              <a:t>НЕЗАЧЕТ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809113" y="1853692"/>
            <a:ext cx="3498215" cy="3015615"/>
            <a:chOff x="2809113" y="1853692"/>
            <a:chExt cx="3498215" cy="3015615"/>
          </a:xfrm>
        </p:grpSpPr>
        <p:sp>
          <p:nvSpPr>
            <p:cNvPr id="20" name="object 20"/>
            <p:cNvSpPr/>
            <p:nvPr/>
          </p:nvSpPr>
          <p:spPr>
            <a:xfrm>
              <a:off x="2815463" y="1860042"/>
              <a:ext cx="762000" cy="678815"/>
            </a:xfrm>
            <a:custGeom>
              <a:avLst/>
              <a:gdLst/>
              <a:ahLst/>
              <a:cxnLst/>
              <a:rect l="l" t="t" r="r" b="b"/>
              <a:pathLst>
                <a:path w="762000" h="678814">
                  <a:moveTo>
                    <a:pt x="325374" y="0"/>
                  </a:moveTo>
                  <a:lnTo>
                    <a:pt x="387731" y="155829"/>
                  </a:lnTo>
                  <a:lnTo>
                    <a:pt x="249300" y="211328"/>
                  </a:lnTo>
                  <a:lnTo>
                    <a:pt x="186817" y="55499"/>
                  </a:lnTo>
                  <a:lnTo>
                    <a:pt x="0" y="492125"/>
                  </a:lnTo>
                  <a:lnTo>
                    <a:pt x="436625" y="678815"/>
                  </a:lnTo>
                  <a:lnTo>
                    <a:pt x="374142" y="522986"/>
                  </a:lnTo>
                  <a:lnTo>
                    <a:pt x="512699" y="467487"/>
                  </a:lnTo>
                  <a:lnTo>
                    <a:pt x="575183" y="623316"/>
                  </a:lnTo>
                  <a:lnTo>
                    <a:pt x="761873" y="186817"/>
                  </a:lnTo>
                  <a:lnTo>
                    <a:pt x="32537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15463" y="1860042"/>
              <a:ext cx="762000" cy="678815"/>
            </a:xfrm>
            <a:custGeom>
              <a:avLst/>
              <a:gdLst/>
              <a:ahLst/>
              <a:cxnLst/>
              <a:rect l="l" t="t" r="r" b="b"/>
              <a:pathLst>
                <a:path w="762000" h="678814">
                  <a:moveTo>
                    <a:pt x="0" y="492125"/>
                  </a:moveTo>
                  <a:lnTo>
                    <a:pt x="186817" y="55499"/>
                  </a:lnTo>
                  <a:lnTo>
                    <a:pt x="249300" y="211328"/>
                  </a:lnTo>
                  <a:lnTo>
                    <a:pt x="387731" y="155829"/>
                  </a:lnTo>
                  <a:lnTo>
                    <a:pt x="325374" y="0"/>
                  </a:lnTo>
                  <a:lnTo>
                    <a:pt x="761873" y="186817"/>
                  </a:lnTo>
                  <a:lnTo>
                    <a:pt x="575183" y="623316"/>
                  </a:lnTo>
                  <a:lnTo>
                    <a:pt x="512699" y="467487"/>
                  </a:lnTo>
                  <a:lnTo>
                    <a:pt x="374142" y="522986"/>
                  </a:lnTo>
                  <a:lnTo>
                    <a:pt x="436625" y="678815"/>
                  </a:lnTo>
                  <a:lnTo>
                    <a:pt x="0" y="492125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58155" y="1872996"/>
              <a:ext cx="742315" cy="672465"/>
            </a:xfrm>
            <a:custGeom>
              <a:avLst/>
              <a:gdLst/>
              <a:ahLst/>
              <a:cxnLst/>
              <a:rect l="l" t="t" r="r" b="b"/>
              <a:pathLst>
                <a:path w="742314" h="672464">
                  <a:moveTo>
                    <a:pt x="453263" y="0"/>
                  </a:moveTo>
                  <a:lnTo>
                    <a:pt x="0" y="141350"/>
                  </a:lnTo>
                  <a:lnTo>
                    <a:pt x="141350" y="594613"/>
                  </a:lnTo>
                  <a:lnTo>
                    <a:pt x="219329" y="446024"/>
                  </a:lnTo>
                  <a:lnTo>
                    <a:pt x="367030" y="523366"/>
                  </a:lnTo>
                  <a:lnTo>
                    <a:pt x="289052" y="672083"/>
                  </a:lnTo>
                  <a:lnTo>
                    <a:pt x="742315" y="530605"/>
                  </a:lnTo>
                  <a:lnTo>
                    <a:pt x="600964" y="77342"/>
                  </a:lnTo>
                  <a:lnTo>
                    <a:pt x="522986" y="226059"/>
                  </a:lnTo>
                  <a:lnTo>
                    <a:pt x="375285" y="148589"/>
                  </a:lnTo>
                  <a:lnTo>
                    <a:pt x="45326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58155" y="1872996"/>
              <a:ext cx="742315" cy="672465"/>
            </a:xfrm>
            <a:custGeom>
              <a:avLst/>
              <a:gdLst/>
              <a:ahLst/>
              <a:cxnLst/>
              <a:rect l="l" t="t" r="r" b="b"/>
              <a:pathLst>
                <a:path w="742314" h="672464">
                  <a:moveTo>
                    <a:pt x="0" y="141350"/>
                  </a:moveTo>
                  <a:lnTo>
                    <a:pt x="453263" y="0"/>
                  </a:lnTo>
                  <a:lnTo>
                    <a:pt x="375285" y="148589"/>
                  </a:lnTo>
                  <a:lnTo>
                    <a:pt x="522986" y="226059"/>
                  </a:lnTo>
                  <a:lnTo>
                    <a:pt x="600964" y="77342"/>
                  </a:lnTo>
                  <a:lnTo>
                    <a:pt x="742315" y="530605"/>
                  </a:lnTo>
                  <a:lnTo>
                    <a:pt x="289052" y="672083"/>
                  </a:lnTo>
                  <a:lnTo>
                    <a:pt x="367030" y="523366"/>
                  </a:lnTo>
                  <a:lnTo>
                    <a:pt x="219329" y="446024"/>
                  </a:lnTo>
                  <a:lnTo>
                    <a:pt x="141350" y="594613"/>
                  </a:lnTo>
                  <a:lnTo>
                    <a:pt x="0" y="141350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92600" y="4181475"/>
              <a:ext cx="538480" cy="681355"/>
            </a:xfrm>
            <a:custGeom>
              <a:avLst/>
              <a:gdLst/>
              <a:ahLst/>
              <a:cxnLst/>
              <a:rect l="l" t="t" r="r" b="b"/>
              <a:pathLst>
                <a:path w="538479" h="681354">
                  <a:moveTo>
                    <a:pt x="403605" y="0"/>
                  </a:moveTo>
                  <a:lnTo>
                    <a:pt x="134492" y="0"/>
                  </a:lnTo>
                  <a:lnTo>
                    <a:pt x="134492" y="411988"/>
                  </a:lnTo>
                  <a:lnTo>
                    <a:pt x="0" y="411988"/>
                  </a:lnTo>
                  <a:lnTo>
                    <a:pt x="269113" y="680974"/>
                  </a:lnTo>
                  <a:lnTo>
                    <a:pt x="538226" y="411988"/>
                  </a:lnTo>
                  <a:lnTo>
                    <a:pt x="403605" y="411988"/>
                  </a:lnTo>
                  <a:lnTo>
                    <a:pt x="40360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92600" y="4181475"/>
              <a:ext cx="538480" cy="681355"/>
            </a:xfrm>
            <a:custGeom>
              <a:avLst/>
              <a:gdLst/>
              <a:ahLst/>
              <a:cxnLst/>
              <a:rect l="l" t="t" r="r" b="b"/>
              <a:pathLst>
                <a:path w="538479" h="681354">
                  <a:moveTo>
                    <a:pt x="269113" y="680974"/>
                  </a:moveTo>
                  <a:lnTo>
                    <a:pt x="0" y="411988"/>
                  </a:lnTo>
                  <a:lnTo>
                    <a:pt x="134492" y="411988"/>
                  </a:lnTo>
                  <a:lnTo>
                    <a:pt x="134492" y="0"/>
                  </a:lnTo>
                  <a:lnTo>
                    <a:pt x="403605" y="0"/>
                  </a:lnTo>
                  <a:lnTo>
                    <a:pt x="403605" y="411988"/>
                  </a:lnTo>
                  <a:lnTo>
                    <a:pt x="538226" y="411988"/>
                  </a:lnTo>
                  <a:lnTo>
                    <a:pt x="269113" y="680974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9433" y="516077"/>
            <a:ext cx="60312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A30000"/>
                </a:solidFill>
              </a:rPr>
              <a:t>Порядок</a:t>
            </a:r>
            <a:r>
              <a:rPr sz="4000" spc="-150" dirty="0">
                <a:solidFill>
                  <a:srgbClr val="A30000"/>
                </a:solidFill>
              </a:rPr>
              <a:t> </a:t>
            </a:r>
            <a:r>
              <a:rPr sz="4000" spc="-20" dirty="0">
                <a:solidFill>
                  <a:srgbClr val="A30000"/>
                </a:solidFill>
              </a:rPr>
              <a:t>проведения</a:t>
            </a:r>
            <a:r>
              <a:rPr sz="4000" spc="-155" dirty="0">
                <a:solidFill>
                  <a:srgbClr val="A30000"/>
                </a:solidFill>
              </a:rPr>
              <a:t> </a:t>
            </a:r>
            <a:r>
              <a:rPr sz="4000" spc="-25" dirty="0">
                <a:solidFill>
                  <a:srgbClr val="A30000"/>
                </a:solidFill>
              </a:rPr>
              <a:t>ГИА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15162" y="1599691"/>
            <a:ext cx="7878445" cy="44653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720090" marR="713105" algn="ctr">
              <a:lnSpc>
                <a:spcPts val="3460"/>
              </a:lnSpc>
              <a:spcBef>
                <a:spcPts val="535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32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ГИА</a:t>
            </a:r>
            <a:r>
              <a:rPr sz="32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допускаются</a:t>
            </a:r>
            <a:r>
              <a:rPr sz="32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обучающиеся, </a:t>
            </a:r>
            <a:r>
              <a:rPr sz="3200" b="1" dirty="0">
                <a:latin typeface="Times New Roman"/>
                <a:cs typeface="Times New Roman"/>
              </a:rPr>
              <a:t>не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имеющие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академической задолженности,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ts val="3210"/>
              </a:lnSpc>
            </a:pPr>
            <a:r>
              <a:rPr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в</a:t>
            </a:r>
            <a:r>
              <a:rPr sz="3200" b="1" spc="-7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том</a:t>
            </a:r>
            <a:r>
              <a:rPr sz="3200" b="1" spc="-8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числе</a:t>
            </a:r>
            <a:r>
              <a:rPr sz="3200" b="1" spc="-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за</a:t>
            </a:r>
            <a:r>
              <a:rPr sz="3200" b="1" spc="-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итоговое</a:t>
            </a:r>
            <a:r>
              <a:rPr sz="3200" b="1" spc="-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сочинение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ts val="3454"/>
              </a:lnSpc>
            </a:pPr>
            <a:r>
              <a:rPr sz="32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(изложение),</a:t>
            </a:r>
            <a:endParaRPr sz="3200">
              <a:latin typeface="Times New Roman"/>
              <a:cs typeface="Times New Roman"/>
            </a:endParaRPr>
          </a:p>
          <a:p>
            <a:pPr marL="12700" marR="5080" algn="ctr">
              <a:lnSpc>
                <a:spcPct val="90000"/>
              </a:lnSpc>
              <a:spcBef>
                <a:spcPts val="190"/>
              </a:spcBef>
            </a:pPr>
            <a:r>
              <a:rPr sz="3200" b="1" dirty="0">
                <a:latin typeface="Times New Roman"/>
                <a:cs typeface="Times New Roman"/>
              </a:rPr>
              <a:t>и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в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полном</a:t>
            </a:r>
            <a:r>
              <a:rPr sz="3200" b="1" spc="-7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объеме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выполнившие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учебный </a:t>
            </a:r>
            <a:r>
              <a:rPr sz="3200" b="1" dirty="0">
                <a:latin typeface="Times New Roman"/>
                <a:cs typeface="Times New Roman"/>
              </a:rPr>
              <a:t>план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или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индивидуальный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учебный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Times New Roman"/>
                <a:cs typeface="Times New Roman"/>
              </a:rPr>
              <a:t>план (годовые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отметки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не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Times New Roman"/>
                <a:cs typeface="Times New Roman"/>
              </a:rPr>
              <a:t>ниже удовлетворительных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по</a:t>
            </a:r>
            <a:r>
              <a:rPr sz="3200" b="1" spc="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всем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учебным </a:t>
            </a:r>
            <a:r>
              <a:rPr sz="3200" b="1" dirty="0">
                <a:latin typeface="Times New Roman"/>
                <a:cs typeface="Times New Roman"/>
              </a:rPr>
              <a:t>предметам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учебного</a:t>
            </a:r>
            <a:r>
              <a:rPr sz="3200" b="1" spc="-6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плана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за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10-</a:t>
            </a:r>
            <a:r>
              <a:rPr sz="3200" b="1" spc="-30" dirty="0">
                <a:latin typeface="Times New Roman"/>
                <a:cs typeface="Times New Roman"/>
              </a:rPr>
              <a:t>11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класс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spc="-50" dirty="0"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5441" y="150698"/>
            <a:ext cx="43764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0" dirty="0">
                <a:solidFill>
                  <a:srgbClr val="A30000"/>
                </a:solidFill>
              </a:rPr>
              <a:t>Повторный</a:t>
            </a:r>
            <a:r>
              <a:rPr sz="4000" spc="-185" dirty="0">
                <a:solidFill>
                  <a:srgbClr val="A30000"/>
                </a:solidFill>
              </a:rPr>
              <a:t> </a:t>
            </a:r>
            <a:r>
              <a:rPr sz="4000" spc="-10" dirty="0">
                <a:solidFill>
                  <a:srgbClr val="A30000"/>
                </a:solidFill>
              </a:rPr>
              <a:t>допуск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18540" y="1194308"/>
            <a:ext cx="7877809" cy="3590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Обучающиеся</a:t>
            </a:r>
            <a:endParaRPr sz="28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130"/>
              </a:spcBef>
              <a:buClr>
                <a:srgbClr val="538235"/>
              </a:buClr>
              <a:buFont typeface="Arial"/>
              <a:buChar char="•"/>
              <a:tabLst>
                <a:tab pos="195580" algn="l"/>
              </a:tabLst>
            </a:pPr>
            <a:r>
              <a:rPr sz="2800" spc="-10" dirty="0">
                <a:latin typeface="Times New Roman"/>
                <a:cs typeface="Times New Roman"/>
              </a:rPr>
              <a:t>получившие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«незачет»;</a:t>
            </a:r>
            <a:endParaRPr sz="2800">
              <a:latin typeface="Times New Roman"/>
              <a:cs typeface="Times New Roman"/>
            </a:endParaRPr>
          </a:p>
          <a:p>
            <a:pPr marL="184785" marR="59690" indent="-172720">
              <a:lnSpc>
                <a:spcPts val="2690"/>
              </a:lnSpc>
              <a:spcBef>
                <a:spcPts val="770"/>
              </a:spcBef>
              <a:buClr>
                <a:srgbClr val="538235"/>
              </a:buClr>
              <a:buFont typeface="Arial"/>
              <a:buChar char="•"/>
              <a:tabLst>
                <a:tab pos="195580" algn="l"/>
              </a:tabLst>
            </a:pPr>
            <a:r>
              <a:rPr sz="2800" dirty="0">
                <a:latin typeface="Times New Roman"/>
                <a:cs typeface="Times New Roman"/>
              </a:rPr>
              <a:t>не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явившиеся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уважительной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причине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(болезнь, </a:t>
            </a:r>
            <a:r>
              <a:rPr sz="2800" dirty="0">
                <a:latin typeface="Times New Roman"/>
                <a:cs typeface="Times New Roman"/>
              </a:rPr>
              <a:t>иные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обстоятельства,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подтвержденные</a:t>
            </a:r>
            <a:endParaRPr sz="2800">
              <a:latin typeface="Times New Roman"/>
              <a:cs typeface="Times New Roman"/>
            </a:endParaRPr>
          </a:p>
          <a:p>
            <a:pPr marL="184785">
              <a:lnSpc>
                <a:spcPts val="2710"/>
              </a:lnSpc>
            </a:pPr>
            <a:r>
              <a:rPr sz="2800" spc="-10" dirty="0">
                <a:latin typeface="Times New Roman"/>
                <a:cs typeface="Times New Roman"/>
              </a:rPr>
              <a:t>документально);</a:t>
            </a:r>
            <a:endParaRPr sz="2800">
              <a:latin typeface="Times New Roman"/>
              <a:cs typeface="Times New Roman"/>
            </a:endParaRPr>
          </a:p>
          <a:p>
            <a:pPr marL="184785" marR="5080" indent="-172720">
              <a:lnSpc>
                <a:spcPct val="80000"/>
              </a:lnSpc>
              <a:spcBef>
                <a:spcPts val="810"/>
              </a:spcBef>
              <a:buClr>
                <a:srgbClr val="538235"/>
              </a:buClr>
              <a:buFont typeface="Arial"/>
              <a:buChar char="•"/>
              <a:tabLst>
                <a:tab pos="195580" algn="l"/>
              </a:tabLst>
            </a:pPr>
            <a:r>
              <a:rPr sz="2800" dirty="0">
                <a:latin typeface="Times New Roman"/>
                <a:cs typeface="Times New Roman"/>
              </a:rPr>
              <a:t>не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завершившие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выполнение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итогового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сочинения </a:t>
            </a:r>
            <a:r>
              <a:rPr sz="2800" dirty="0">
                <a:latin typeface="Times New Roman"/>
                <a:cs typeface="Times New Roman"/>
              </a:rPr>
              <a:t>по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объективным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причинам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(болезнь,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иные</a:t>
            </a:r>
            <a:endParaRPr sz="2800">
              <a:latin typeface="Times New Roman"/>
              <a:cs typeface="Times New Roman"/>
            </a:endParaRPr>
          </a:p>
          <a:p>
            <a:pPr marL="119380" algn="ctr">
              <a:lnSpc>
                <a:spcPts val="2690"/>
              </a:lnSpc>
            </a:pPr>
            <a:r>
              <a:rPr sz="2800" spc="-20" dirty="0">
                <a:latin typeface="Times New Roman"/>
                <a:cs typeface="Times New Roman"/>
              </a:rPr>
              <a:t>обстоятельства,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подтвержденные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документально);</a:t>
            </a:r>
            <a:endParaRPr sz="2800">
              <a:latin typeface="Times New Roman"/>
              <a:cs typeface="Times New Roman"/>
            </a:endParaRPr>
          </a:p>
          <a:p>
            <a:pPr marL="194310" algn="ctr">
              <a:lnSpc>
                <a:spcPct val="100000"/>
              </a:lnSpc>
              <a:spcBef>
                <a:spcPts val="130"/>
              </a:spcBef>
            </a:pP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Решение</a:t>
            </a:r>
            <a:r>
              <a:rPr sz="28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28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допуске</a:t>
            </a:r>
            <a:r>
              <a:rPr sz="2800" b="1" spc="-1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принимает</a:t>
            </a:r>
            <a:r>
              <a:rPr sz="28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педсовет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7573" y="144907"/>
            <a:ext cx="3767454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C00000"/>
                </a:solidFill>
              </a:rPr>
              <a:t>Специальные</a:t>
            </a:r>
            <a:r>
              <a:rPr sz="2900" spc="-35" dirty="0">
                <a:solidFill>
                  <a:srgbClr val="C00000"/>
                </a:solidFill>
              </a:rPr>
              <a:t> </a:t>
            </a:r>
            <a:r>
              <a:rPr sz="2900" spc="-10" dirty="0">
                <a:solidFill>
                  <a:srgbClr val="C00000"/>
                </a:solidFill>
              </a:rPr>
              <a:t>условия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402742" y="743458"/>
            <a:ext cx="8129270" cy="571563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84785" marR="109855" indent="-172720">
              <a:lnSpc>
                <a:spcPct val="90000"/>
              </a:lnSpc>
              <a:spcBef>
                <a:spcPts val="430"/>
              </a:spcBef>
              <a:buFont typeface="Times New Roman"/>
              <a:buChar char="-"/>
              <a:tabLst>
                <a:tab pos="185420" algn="l"/>
                <a:tab pos="3568065" algn="l"/>
              </a:tabLst>
            </a:pP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Справка</a:t>
            </a:r>
            <a:r>
              <a:rPr sz="28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об</a:t>
            </a:r>
            <a:r>
              <a:rPr sz="28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установлении</a:t>
            </a:r>
            <a:r>
              <a:rPr sz="28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инвалидности</a:t>
            </a:r>
            <a:r>
              <a:rPr sz="28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(выбор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формы:</a:t>
            </a:r>
            <a:r>
              <a:rPr sz="2800" b="1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сочинение</a:t>
            </a:r>
            <a:r>
              <a:rPr sz="2800" b="1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или</a:t>
            </a:r>
            <a:r>
              <a:rPr sz="2800" b="1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изложение, продолжительность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	увеличивается</a:t>
            </a:r>
            <a:r>
              <a:rPr sz="28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8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1,5</a:t>
            </a:r>
            <a:r>
              <a:rPr sz="28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часа);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1F5F"/>
              </a:buClr>
              <a:buFont typeface="Times New Roman"/>
              <a:buChar char="-"/>
            </a:pPr>
            <a:endParaRPr sz="4050">
              <a:latin typeface="Times New Roman"/>
              <a:cs typeface="Times New Roman"/>
            </a:endParaRPr>
          </a:p>
          <a:p>
            <a:pPr marL="184785" marR="1012825" indent="-172720">
              <a:lnSpc>
                <a:spcPts val="3020"/>
              </a:lnSpc>
              <a:buFont typeface="Times New Roman"/>
              <a:buChar char="-"/>
              <a:tabLst>
                <a:tab pos="185420" algn="l"/>
              </a:tabLst>
            </a:pP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или</a:t>
            </a:r>
            <a:r>
              <a:rPr sz="28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заключение</a:t>
            </a:r>
            <a:r>
              <a:rPr sz="28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ЦПМПК</a:t>
            </a:r>
            <a:r>
              <a:rPr sz="28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8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организации дополнительных</a:t>
            </a:r>
            <a:r>
              <a:rPr sz="2800" b="1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условий,</a:t>
            </a:r>
            <a:r>
              <a:rPr sz="2800" b="1"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учитывающих состояние</a:t>
            </a:r>
            <a:r>
              <a:rPr sz="2800" b="1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здоровья</a:t>
            </a:r>
            <a:r>
              <a:rPr sz="2800" b="1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участников</a:t>
            </a:r>
            <a:endParaRPr sz="2800">
              <a:latin typeface="Times New Roman"/>
              <a:cs typeface="Times New Roman"/>
            </a:endParaRPr>
          </a:p>
          <a:p>
            <a:pPr marL="473709" algn="ctr">
              <a:lnSpc>
                <a:spcPct val="100000"/>
              </a:lnSpc>
              <a:spcBef>
                <a:spcPts val="2365"/>
              </a:spcBef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28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позднее</a:t>
            </a:r>
            <a:r>
              <a:rPr sz="28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чем</a:t>
            </a:r>
            <a:r>
              <a:rPr sz="2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за</a:t>
            </a:r>
            <a:r>
              <a:rPr sz="28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8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недели</a:t>
            </a:r>
            <a:endParaRPr sz="2800">
              <a:latin typeface="Times New Roman"/>
              <a:cs typeface="Times New Roman"/>
            </a:endParaRPr>
          </a:p>
          <a:p>
            <a:pPr marL="486409" marR="5080" indent="-3175" algn="ctr">
              <a:lnSpc>
                <a:spcPct val="90000"/>
              </a:lnSpc>
              <a:spcBef>
                <a:spcPts val="810"/>
              </a:spcBef>
            </a:pP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8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«Личный</a:t>
            </a:r>
            <a:r>
              <a:rPr sz="28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кабинет»</a:t>
            </a:r>
            <a:r>
              <a:rPr sz="28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заявителя</a:t>
            </a:r>
            <a:r>
              <a:rPr sz="28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8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Портале направляется</a:t>
            </a:r>
            <a:r>
              <a:rPr sz="28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уведомление</a:t>
            </a:r>
            <a:r>
              <a:rPr sz="28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8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участника</a:t>
            </a:r>
            <a:r>
              <a:rPr sz="28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с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указанием</a:t>
            </a:r>
            <a:r>
              <a:rPr sz="2800" b="1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даты,</a:t>
            </a:r>
            <a:r>
              <a:rPr sz="2800" b="1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времени,</a:t>
            </a:r>
            <a:r>
              <a:rPr sz="28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места</a:t>
            </a:r>
            <a:r>
              <a:rPr sz="2800" b="1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проведения </a:t>
            </a:r>
            <a:r>
              <a:rPr sz="2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итогового</a:t>
            </a:r>
            <a:r>
              <a:rPr sz="28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сочинения,</a:t>
            </a:r>
            <a:r>
              <a:rPr sz="28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800" b="1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также</a:t>
            </a:r>
            <a:r>
              <a:rPr sz="2800" b="1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код</a:t>
            </a:r>
            <a:r>
              <a:rPr sz="28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регистрации, </a:t>
            </a:r>
            <a:r>
              <a:rPr sz="2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необходимый</a:t>
            </a:r>
            <a:r>
              <a:rPr sz="28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8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получения</a:t>
            </a:r>
            <a:r>
              <a:rPr sz="28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результатов.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742" y="1418666"/>
            <a:ext cx="8450580" cy="4431983"/>
          </a:xfrm>
        </p:spPr>
        <p:txBody>
          <a:bodyPr/>
          <a:lstStyle/>
          <a:p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b="1" dirty="0">
                <a:hlinkClick r:id="rId2" action="ppaction://hlinkfile"/>
              </a:rPr>
              <a:t>Методические рекомендации по организации и проведению итогового сочинения (изложения) </a:t>
            </a:r>
            <a:endParaRPr lang="ru-RU" dirty="0">
              <a:hlinkClick r:id="rId2" action="ppaction://hlinkfile"/>
            </a:endParaRPr>
          </a:p>
          <a:p>
            <a:pPr algn="ctr"/>
            <a:r>
              <a:rPr lang="ru-RU" b="1" dirty="0">
                <a:hlinkClick r:id="rId2" action="ppaction://hlinkfile"/>
              </a:rPr>
              <a:t>в 2023/24 учебном году </a:t>
            </a:r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dirty="0" smtClean="0">
                <a:hlinkClick r:id="rId2" action="ppaction://hlinkfile"/>
              </a:rPr>
              <a:t>Памятка </a:t>
            </a:r>
            <a:r>
              <a:rPr lang="ru-RU" dirty="0">
                <a:hlinkClick r:id="rId2" action="ppaction://hlinkfile"/>
              </a:rPr>
              <a:t>о порядке проведения итогового сочинения (изложения) для ознакомления обучающихся и их родителей (законных представителей) 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450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742" y="1418666"/>
            <a:ext cx="8450580" cy="4801314"/>
          </a:xfrm>
        </p:spPr>
        <p:txBody>
          <a:bodyPr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b="1" dirty="0">
                <a:hlinkClick r:id="rId2" action="ppaction://hlinkfile"/>
              </a:rPr>
              <a:t>МЕТОДИЧЕСКИЕ РЕКОМЕНДАЦИИ</a:t>
            </a:r>
            <a:endParaRPr lang="ru-RU" dirty="0">
              <a:hlinkClick r:id="rId2" action="ppaction://hlinkfile"/>
            </a:endParaRPr>
          </a:p>
          <a:p>
            <a:pPr algn="ctr"/>
            <a:r>
              <a:rPr lang="ru-RU" b="1" dirty="0">
                <a:hlinkClick r:id="rId2" action="ppaction://hlinkfile"/>
              </a:rPr>
              <a:t> ПО ПОДГОТОВКЕ К ИТОГОВОМУ СОЧИНЕНИЮ</a:t>
            </a:r>
            <a:endParaRPr lang="ru-RU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hlinkClick r:id="rId3" action="ppaction://hlinkfile"/>
              </a:rPr>
              <a:t>РЕКОМЕНДАЦИИ </a:t>
            </a:r>
            <a:r>
              <a:rPr lang="ru-RU" b="1" dirty="0">
                <a:hlinkClick r:id="rId3" action="ppaction://hlinkfile"/>
              </a:rPr>
              <a:t>ПО ОБУЧЕНИЮ НАПИСАНИЮ СВЯЗНОГО ТЕКСТА ДЛЯ УЧИТЕЛЕЙ, НЕ ЯВЛЯЮЩИХСЯ УЧИТЕЛЯМИ РУССКОГО ЯЗЫКА И ЛИТЕРАТУРЫ (ДЛЯ ПОДДЕРЖКИ НАДПРЕДМЕТНОГО ХАРАКТЕРА ИТОГОВОГО СОЧИНЕНИЯ)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309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7817" y="927608"/>
            <a:ext cx="5661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1F5F"/>
                </a:solidFill>
                <a:latin typeface="Arial"/>
                <a:cs typeface="Arial"/>
              </a:rPr>
              <a:t>Спасибо</a:t>
            </a:r>
            <a:r>
              <a:rPr sz="40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1F5F"/>
                </a:solidFill>
                <a:latin typeface="Arial"/>
                <a:cs typeface="Arial"/>
              </a:rPr>
              <a:t>за</a:t>
            </a:r>
            <a:r>
              <a:rPr sz="4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001F5F"/>
                </a:solidFill>
                <a:latin typeface="Arial"/>
                <a:cs typeface="Arial"/>
              </a:rPr>
              <a:t>внимание!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0475" y="5178348"/>
            <a:ext cx="6754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30" dirty="0">
                <a:solidFill>
                  <a:srgbClr val="001F5F"/>
                </a:solidFill>
                <a:latin typeface="Arial"/>
                <a:cs typeface="Arial"/>
              </a:rPr>
              <a:t>Успешной</a:t>
            </a:r>
            <a:r>
              <a:rPr sz="40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000" b="1" dirty="0" err="1">
                <a:solidFill>
                  <a:srgbClr val="001F5F"/>
                </a:solidFill>
                <a:latin typeface="Arial"/>
                <a:cs typeface="Arial"/>
              </a:rPr>
              <a:t>сдачи</a:t>
            </a:r>
            <a:r>
              <a:rPr sz="40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000" b="1" spc="-35" dirty="0" smtClean="0">
                <a:solidFill>
                  <a:srgbClr val="001F5F"/>
                </a:solidFill>
                <a:latin typeface="Arial"/>
                <a:cs typeface="Arial"/>
              </a:rPr>
              <a:t>ЕГЭ-</a:t>
            </a:r>
            <a:r>
              <a:rPr sz="4000" b="1" spc="-10" dirty="0" smtClean="0">
                <a:solidFill>
                  <a:srgbClr val="001F5F"/>
                </a:solidFill>
                <a:latin typeface="Arial"/>
                <a:cs typeface="Arial"/>
              </a:rPr>
              <a:t>202</a:t>
            </a:r>
            <a:r>
              <a:rPr lang="ru-RU" sz="4000" b="1" spc="-10" dirty="0">
                <a:solidFill>
                  <a:srgbClr val="001F5F"/>
                </a:solidFill>
                <a:latin typeface="Arial"/>
                <a:cs typeface="Arial"/>
              </a:rPr>
              <a:t>4</a:t>
            </a:r>
            <a:r>
              <a:rPr sz="4000" b="1" spc="-10" dirty="0" smtClean="0">
                <a:solidFill>
                  <a:srgbClr val="001F5F"/>
                </a:solidFill>
                <a:latin typeface="Arial"/>
                <a:cs typeface="Arial"/>
              </a:rPr>
              <a:t>!</a:t>
            </a:r>
            <a:endParaRPr sz="40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9176" y="2133600"/>
            <a:ext cx="2905125" cy="2352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Порядок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проведения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итогового </a:t>
            </a:r>
            <a:r>
              <a:rPr dirty="0">
                <a:solidFill>
                  <a:srgbClr val="FF0000"/>
                </a:solidFill>
              </a:rPr>
              <a:t>сочинения (изложения) как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условия </a:t>
            </a:r>
            <a:r>
              <a:rPr dirty="0">
                <a:solidFill>
                  <a:srgbClr val="FF0000"/>
                </a:solidFill>
              </a:rPr>
              <a:t>допуска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к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ГИА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по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образовательным </a:t>
            </a:r>
            <a:r>
              <a:rPr dirty="0">
                <a:solidFill>
                  <a:srgbClr val="FF0000"/>
                </a:solidFill>
              </a:rPr>
              <a:t>программам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среднего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общего образования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3575" y="3789362"/>
            <a:ext cx="2232025" cy="18605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850" y="3789362"/>
            <a:ext cx="2663825" cy="18732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0425" y="3789426"/>
            <a:ext cx="2303526" cy="19446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030" y="218947"/>
            <a:ext cx="722884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C00000"/>
                </a:solidFill>
              </a:rPr>
              <a:t>Зачем</a:t>
            </a:r>
            <a:r>
              <a:rPr sz="3300" spc="-60" dirty="0">
                <a:solidFill>
                  <a:srgbClr val="C00000"/>
                </a:solidFill>
              </a:rPr>
              <a:t> </a:t>
            </a:r>
            <a:r>
              <a:rPr sz="3300" dirty="0">
                <a:solidFill>
                  <a:srgbClr val="C00000"/>
                </a:solidFill>
              </a:rPr>
              <a:t>его</a:t>
            </a:r>
            <a:r>
              <a:rPr sz="3300" spc="-60" dirty="0">
                <a:solidFill>
                  <a:srgbClr val="C00000"/>
                </a:solidFill>
              </a:rPr>
              <a:t> </a:t>
            </a:r>
            <a:r>
              <a:rPr sz="3300" dirty="0">
                <a:solidFill>
                  <a:srgbClr val="C00000"/>
                </a:solidFill>
              </a:rPr>
              <a:t>писать?</a:t>
            </a:r>
            <a:r>
              <a:rPr sz="3300" spc="-50" dirty="0">
                <a:solidFill>
                  <a:srgbClr val="C00000"/>
                </a:solidFill>
              </a:rPr>
              <a:t> </a:t>
            </a:r>
            <a:r>
              <a:rPr sz="3300" dirty="0">
                <a:solidFill>
                  <a:srgbClr val="C00000"/>
                </a:solidFill>
              </a:rPr>
              <a:t>На</a:t>
            </a:r>
            <a:r>
              <a:rPr sz="3300" spc="-55" dirty="0">
                <a:solidFill>
                  <a:srgbClr val="C00000"/>
                </a:solidFill>
              </a:rPr>
              <a:t> </a:t>
            </a:r>
            <a:r>
              <a:rPr sz="3300" dirty="0">
                <a:solidFill>
                  <a:srgbClr val="C00000"/>
                </a:solidFill>
              </a:rPr>
              <a:t>что</a:t>
            </a:r>
            <a:r>
              <a:rPr sz="3300" spc="-60" dirty="0">
                <a:solidFill>
                  <a:srgbClr val="C00000"/>
                </a:solidFill>
              </a:rPr>
              <a:t> </a:t>
            </a:r>
            <a:r>
              <a:rPr sz="3300" dirty="0">
                <a:solidFill>
                  <a:srgbClr val="C00000"/>
                </a:solidFill>
              </a:rPr>
              <a:t>оно</a:t>
            </a:r>
            <a:r>
              <a:rPr sz="3300" spc="-60" dirty="0">
                <a:solidFill>
                  <a:srgbClr val="C00000"/>
                </a:solidFill>
              </a:rPr>
              <a:t> </a:t>
            </a:r>
            <a:r>
              <a:rPr sz="3300" spc="-10" dirty="0">
                <a:solidFill>
                  <a:srgbClr val="C00000"/>
                </a:solidFill>
              </a:rPr>
              <a:t>влияет?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703580" y="871220"/>
            <a:ext cx="8013065" cy="50234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633095" marR="624840" algn="ctr">
              <a:lnSpc>
                <a:spcPts val="3890"/>
              </a:lnSpc>
              <a:spcBef>
                <a:spcPts val="585"/>
              </a:spcBef>
            </a:pPr>
            <a:r>
              <a:rPr sz="3600" b="1" spc="-10" dirty="0">
                <a:latin typeface="Times New Roman"/>
                <a:cs typeface="Times New Roman"/>
              </a:rPr>
              <a:t>Итоговое</a:t>
            </a:r>
            <a:r>
              <a:rPr sz="3600" b="1" spc="-13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сочинение</a:t>
            </a:r>
            <a:r>
              <a:rPr sz="3600" b="1" spc="-135" dirty="0">
                <a:latin typeface="Times New Roman"/>
                <a:cs typeface="Times New Roman"/>
              </a:rPr>
              <a:t> </a:t>
            </a:r>
            <a:r>
              <a:rPr sz="3600" b="1" spc="-20" dirty="0">
                <a:latin typeface="Times New Roman"/>
                <a:cs typeface="Times New Roman"/>
              </a:rPr>
              <a:t>(изложение) </a:t>
            </a:r>
            <a:r>
              <a:rPr sz="3600" b="1" dirty="0">
                <a:latin typeface="Times New Roman"/>
                <a:cs typeface="Times New Roman"/>
              </a:rPr>
              <a:t>является</a:t>
            </a:r>
            <a:r>
              <a:rPr sz="3600" b="1" spc="-55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допуском</a:t>
            </a:r>
            <a:r>
              <a:rPr sz="3600" b="1" spc="-7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к</a:t>
            </a:r>
            <a:r>
              <a:rPr sz="3600" b="1" spc="-65" dirty="0">
                <a:latin typeface="Times New Roman"/>
                <a:cs typeface="Times New Roman"/>
              </a:rPr>
              <a:t> </a:t>
            </a:r>
            <a:r>
              <a:rPr sz="3600" b="1" spc="-20" dirty="0">
                <a:latin typeface="Times New Roman"/>
                <a:cs typeface="Times New Roman"/>
              </a:rPr>
              <a:t>ЕГЭ.</a:t>
            </a:r>
            <a:endParaRPr sz="3600">
              <a:latin typeface="Times New Roman"/>
              <a:cs typeface="Times New Roman"/>
            </a:endParaRPr>
          </a:p>
          <a:p>
            <a:pPr marL="12065" marR="5080" indent="114935" algn="ctr">
              <a:lnSpc>
                <a:spcPct val="90000"/>
              </a:lnSpc>
              <a:spcBef>
                <a:spcPts val="735"/>
              </a:spcBef>
            </a:pPr>
            <a:r>
              <a:rPr sz="3600" b="1" dirty="0">
                <a:latin typeface="Times New Roman"/>
                <a:cs typeface="Times New Roman"/>
              </a:rPr>
              <a:t>Также</a:t>
            </a:r>
            <a:r>
              <a:rPr sz="3600" b="1" spc="-10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некоторые</a:t>
            </a:r>
            <a:r>
              <a:rPr sz="3600" b="1" spc="-10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вузы</a:t>
            </a:r>
            <a:r>
              <a:rPr sz="3600" b="1" spc="-9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по</a:t>
            </a:r>
            <a:r>
              <a:rPr sz="3600" b="1" spc="-105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желанию </a:t>
            </a:r>
            <a:r>
              <a:rPr sz="3600" b="1" dirty="0">
                <a:latin typeface="Times New Roman"/>
                <a:cs typeface="Times New Roman"/>
              </a:rPr>
              <a:t>могут</a:t>
            </a:r>
            <a:r>
              <a:rPr sz="3600" b="1" spc="-10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учитывать</a:t>
            </a:r>
            <a:r>
              <a:rPr sz="3600" b="1" spc="-90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результаты </a:t>
            </a:r>
            <a:r>
              <a:rPr sz="3600" b="1" spc="-20" dirty="0">
                <a:latin typeface="Times New Roman"/>
                <a:cs typeface="Times New Roman"/>
              </a:rPr>
              <a:t>итогового</a:t>
            </a:r>
            <a:r>
              <a:rPr sz="3600" b="1" spc="-10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сочинения</a:t>
            </a:r>
            <a:r>
              <a:rPr sz="3600" b="1" spc="-8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при</a:t>
            </a:r>
            <a:r>
              <a:rPr sz="3600" b="1" spc="-90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поступлении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55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Форма</a:t>
            </a:r>
            <a:r>
              <a:rPr sz="2800" b="1" spc="-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проведения:</a:t>
            </a:r>
            <a:r>
              <a:rPr sz="2800" b="1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сочинение</a:t>
            </a:r>
            <a:r>
              <a:rPr sz="2800" b="1" spc="-14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или</a:t>
            </a:r>
            <a:endParaRPr sz="2800">
              <a:latin typeface="Times New Roman"/>
              <a:cs typeface="Times New Roman"/>
            </a:endParaRPr>
          </a:p>
          <a:p>
            <a:pPr marL="3305810">
              <a:lnSpc>
                <a:spcPct val="100000"/>
              </a:lnSpc>
            </a:pPr>
            <a:r>
              <a:rPr sz="2800" b="1" spc="-20" dirty="0">
                <a:latin typeface="Times New Roman"/>
                <a:cs typeface="Times New Roman"/>
              </a:rPr>
              <a:t>изложение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(ОВЗ)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</a:pPr>
            <a:r>
              <a:rPr sz="2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Результат:</a:t>
            </a:r>
            <a:r>
              <a:rPr sz="28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зачет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или</a:t>
            </a:r>
            <a:r>
              <a:rPr sz="2800" b="1" spc="-9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незачет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7635" y="260680"/>
            <a:ext cx="25844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A30000"/>
                </a:solidFill>
              </a:rPr>
              <a:t>Участники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2889313" y="1047813"/>
            <a:ext cx="3681729" cy="1355725"/>
            <a:chOff x="2889313" y="1047813"/>
            <a:chExt cx="3681729" cy="1355725"/>
          </a:xfrm>
        </p:grpSpPr>
        <p:sp>
          <p:nvSpPr>
            <p:cNvPr id="4" name="object 4"/>
            <p:cNvSpPr/>
            <p:nvPr/>
          </p:nvSpPr>
          <p:spPr>
            <a:xfrm>
              <a:off x="2894076" y="1052575"/>
              <a:ext cx="3672204" cy="1346200"/>
            </a:xfrm>
            <a:custGeom>
              <a:avLst/>
              <a:gdLst/>
              <a:ahLst/>
              <a:cxnLst/>
              <a:rect l="l" t="t" r="r" b="b"/>
              <a:pathLst>
                <a:path w="3672204" h="1346200">
                  <a:moveTo>
                    <a:pt x="1835912" y="0"/>
                  </a:moveTo>
                  <a:lnTo>
                    <a:pt x="1768605" y="443"/>
                  </a:lnTo>
                  <a:lnTo>
                    <a:pt x="1701909" y="1764"/>
                  </a:lnTo>
                  <a:lnTo>
                    <a:pt x="1635865" y="3948"/>
                  </a:lnTo>
                  <a:lnTo>
                    <a:pt x="1570514" y="6978"/>
                  </a:lnTo>
                  <a:lnTo>
                    <a:pt x="1505898" y="10840"/>
                  </a:lnTo>
                  <a:lnTo>
                    <a:pt x="1442059" y="15519"/>
                  </a:lnTo>
                  <a:lnTo>
                    <a:pt x="1379037" y="20999"/>
                  </a:lnTo>
                  <a:lnTo>
                    <a:pt x="1316875" y="27266"/>
                  </a:lnTo>
                  <a:lnTo>
                    <a:pt x="1255613" y="34304"/>
                  </a:lnTo>
                  <a:lnTo>
                    <a:pt x="1195294" y="42097"/>
                  </a:lnTo>
                  <a:lnTo>
                    <a:pt x="1135958" y="50632"/>
                  </a:lnTo>
                  <a:lnTo>
                    <a:pt x="1077647" y="59891"/>
                  </a:lnTo>
                  <a:lnTo>
                    <a:pt x="1020404" y="69862"/>
                  </a:lnTo>
                  <a:lnTo>
                    <a:pt x="964268" y="80527"/>
                  </a:lnTo>
                  <a:lnTo>
                    <a:pt x="909282" y="91872"/>
                  </a:lnTo>
                  <a:lnTo>
                    <a:pt x="855487" y="103882"/>
                  </a:lnTo>
                  <a:lnTo>
                    <a:pt x="802925" y="116542"/>
                  </a:lnTo>
                  <a:lnTo>
                    <a:pt x="751636" y="129836"/>
                  </a:lnTo>
                  <a:lnTo>
                    <a:pt x="701664" y="143750"/>
                  </a:lnTo>
                  <a:lnTo>
                    <a:pt x="653048" y="158267"/>
                  </a:lnTo>
                  <a:lnTo>
                    <a:pt x="605831" y="173373"/>
                  </a:lnTo>
                  <a:lnTo>
                    <a:pt x="560053" y="189053"/>
                  </a:lnTo>
                  <a:lnTo>
                    <a:pt x="515757" y="205292"/>
                  </a:lnTo>
                  <a:lnTo>
                    <a:pt x="472984" y="222073"/>
                  </a:lnTo>
                  <a:lnTo>
                    <a:pt x="431776" y="239383"/>
                  </a:lnTo>
                  <a:lnTo>
                    <a:pt x="392173" y="257206"/>
                  </a:lnTo>
                  <a:lnTo>
                    <a:pt x="354218" y="275527"/>
                  </a:lnTo>
                  <a:lnTo>
                    <a:pt x="317951" y="294330"/>
                  </a:lnTo>
                  <a:lnTo>
                    <a:pt x="283415" y="313600"/>
                  </a:lnTo>
                  <a:lnTo>
                    <a:pt x="250650" y="333323"/>
                  </a:lnTo>
                  <a:lnTo>
                    <a:pt x="190603" y="374064"/>
                  </a:lnTo>
                  <a:lnTo>
                    <a:pt x="138140" y="416432"/>
                  </a:lnTo>
                  <a:lnTo>
                    <a:pt x="93593" y="460304"/>
                  </a:lnTo>
                  <a:lnTo>
                    <a:pt x="57295" y="505561"/>
                  </a:lnTo>
                  <a:lnTo>
                    <a:pt x="29578" y="552079"/>
                  </a:lnTo>
                  <a:lnTo>
                    <a:pt x="10772" y="599738"/>
                  </a:lnTo>
                  <a:lnTo>
                    <a:pt x="1210" y="648416"/>
                  </a:lnTo>
                  <a:lnTo>
                    <a:pt x="0" y="673100"/>
                  </a:lnTo>
                  <a:lnTo>
                    <a:pt x="1210" y="697774"/>
                  </a:lnTo>
                  <a:lnTo>
                    <a:pt x="10772" y="746437"/>
                  </a:lnTo>
                  <a:lnTo>
                    <a:pt x="29578" y="794082"/>
                  </a:lnTo>
                  <a:lnTo>
                    <a:pt x="57295" y="840588"/>
                  </a:lnTo>
                  <a:lnTo>
                    <a:pt x="93593" y="885833"/>
                  </a:lnTo>
                  <a:lnTo>
                    <a:pt x="138140" y="929695"/>
                  </a:lnTo>
                  <a:lnTo>
                    <a:pt x="190603" y="972054"/>
                  </a:lnTo>
                  <a:lnTo>
                    <a:pt x="250650" y="1012787"/>
                  </a:lnTo>
                  <a:lnTo>
                    <a:pt x="283415" y="1032506"/>
                  </a:lnTo>
                  <a:lnTo>
                    <a:pt x="317951" y="1051773"/>
                  </a:lnTo>
                  <a:lnTo>
                    <a:pt x="354218" y="1070573"/>
                  </a:lnTo>
                  <a:lnTo>
                    <a:pt x="392173" y="1088891"/>
                  </a:lnTo>
                  <a:lnTo>
                    <a:pt x="431776" y="1106711"/>
                  </a:lnTo>
                  <a:lnTo>
                    <a:pt x="472984" y="1124018"/>
                  </a:lnTo>
                  <a:lnTo>
                    <a:pt x="515757" y="1140797"/>
                  </a:lnTo>
                  <a:lnTo>
                    <a:pt x="560053" y="1157034"/>
                  </a:lnTo>
                  <a:lnTo>
                    <a:pt x="605831" y="1172712"/>
                  </a:lnTo>
                  <a:lnTo>
                    <a:pt x="653048" y="1187816"/>
                  </a:lnTo>
                  <a:lnTo>
                    <a:pt x="701664" y="1202332"/>
                  </a:lnTo>
                  <a:lnTo>
                    <a:pt x="751636" y="1216244"/>
                  </a:lnTo>
                  <a:lnTo>
                    <a:pt x="802925" y="1229537"/>
                  </a:lnTo>
                  <a:lnTo>
                    <a:pt x="855487" y="1242195"/>
                  </a:lnTo>
                  <a:lnTo>
                    <a:pt x="909282" y="1254204"/>
                  </a:lnTo>
                  <a:lnTo>
                    <a:pt x="964268" y="1265549"/>
                  </a:lnTo>
                  <a:lnTo>
                    <a:pt x="1020404" y="1276213"/>
                  </a:lnTo>
                  <a:lnTo>
                    <a:pt x="1077647" y="1286183"/>
                  </a:lnTo>
                  <a:lnTo>
                    <a:pt x="1135958" y="1295442"/>
                  </a:lnTo>
                  <a:lnTo>
                    <a:pt x="1195294" y="1303976"/>
                  </a:lnTo>
                  <a:lnTo>
                    <a:pt x="1255613" y="1311769"/>
                  </a:lnTo>
                  <a:lnTo>
                    <a:pt x="1316875" y="1318807"/>
                  </a:lnTo>
                  <a:lnTo>
                    <a:pt x="1379037" y="1325073"/>
                  </a:lnTo>
                  <a:lnTo>
                    <a:pt x="1442059" y="1330553"/>
                  </a:lnTo>
                  <a:lnTo>
                    <a:pt x="1505898" y="1335232"/>
                  </a:lnTo>
                  <a:lnTo>
                    <a:pt x="1570514" y="1339094"/>
                  </a:lnTo>
                  <a:lnTo>
                    <a:pt x="1635865" y="1342124"/>
                  </a:lnTo>
                  <a:lnTo>
                    <a:pt x="1701909" y="1344308"/>
                  </a:lnTo>
                  <a:lnTo>
                    <a:pt x="1768605" y="1345629"/>
                  </a:lnTo>
                  <a:lnTo>
                    <a:pt x="1835912" y="1346073"/>
                  </a:lnTo>
                  <a:lnTo>
                    <a:pt x="1903218" y="1345629"/>
                  </a:lnTo>
                  <a:lnTo>
                    <a:pt x="1969914" y="1344308"/>
                  </a:lnTo>
                  <a:lnTo>
                    <a:pt x="2035958" y="1342124"/>
                  </a:lnTo>
                  <a:lnTo>
                    <a:pt x="2101309" y="1339094"/>
                  </a:lnTo>
                  <a:lnTo>
                    <a:pt x="2165925" y="1335232"/>
                  </a:lnTo>
                  <a:lnTo>
                    <a:pt x="2229764" y="1330553"/>
                  </a:lnTo>
                  <a:lnTo>
                    <a:pt x="2292786" y="1325073"/>
                  </a:lnTo>
                  <a:lnTo>
                    <a:pt x="2354948" y="1318807"/>
                  </a:lnTo>
                  <a:lnTo>
                    <a:pt x="2416210" y="1311769"/>
                  </a:lnTo>
                  <a:lnTo>
                    <a:pt x="2476529" y="1303976"/>
                  </a:lnTo>
                  <a:lnTo>
                    <a:pt x="2535865" y="1295442"/>
                  </a:lnTo>
                  <a:lnTo>
                    <a:pt x="2594176" y="1286183"/>
                  </a:lnTo>
                  <a:lnTo>
                    <a:pt x="2651419" y="1276213"/>
                  </a:lnTo>
                  <a:lnTo>
                    <a:pt x="2707555" y="1265549"/>
                  </a:lnTo>
                  <a:lnTo>
                    <a:pt x="2762541" y="1254204"/>
                  </a:lnTo>
                  <a:lnTo>
                    <a:pt x="2816336" y="1242195"/>
                  </a:lnTo>
                  <a:lnTo>
                    <a:pt x="2868898" y="1229537"/>
                  </a:lnTo>
                  <a:lnTo>
                    <a:pt x="2920187" y="1216244"/>
                  </a:lnTo>
                  <a:lnTo>
                    <a:pt x="2970159" y="1202332"/>
                  </a:lnTo>
                  <a:lnTo>
                    <a:pt x="3018775" y="1187816"/>
                  </a:lnTo>
                  <a:lnTo>
                    <a:pt x="3065992" y="1172712"/>
                  </a:lnTo>
                  <a:lnTo>
                    <a:pt x="3111770" y="1157034"/>
                  </a:lnTo>
                  <a:lnTo>
                    <a:pt x="3156066" y="1140797"/>
                  </a:lnTo>
                  <a:lnTo>
                    <a:pt x="3198839" y="1124018"/>
                  </a:lnTo>
                  <a:lnTo>
                    <a:pt x="3240047" y="1106711"/>
                  </a:lnTo>
                  <a:lnTo>
                    <a:pt x="3279650" y="1088891"/>
                  </a:lnTo>
                  <a:lnTo>
                    <a:pt x="3317605" y="1070573"/>
                  </a:lnTo>
                  <a:lnTo>
                    <a:pt x="3353872" y="1051773"/>
                  </a:lnTo>
                  <a:lnTo>
                    <a:pt x="3388408" y="1032506"/>
                  </a:lnTo>
                  <a:lnTo>
                    <a:pt x="3421173" y="1012787"/>
                  </a:lnTo>
                  <a:lnTo>
                    <a:pt x="3481220" y="972054"/>
                  </a:lnTo>
                  <a:lnTo>
                    <a:pt x="3533683" y="929695"/>
                  </a:lnTo>
                  <a:lnTo>
                    <a:pt x="3578230" y="885833"/>
                  </a:lnTo>
                  <a:lnTo>
                    <a:pt x="3614528" y="840588"/>
                  </a:lnTo>
                  <a:lnTo>
                    <a:pt x="3642245" y="794082"/>
                  </a:lnTo>
                  <a:lnTo>
                    <a:pt x="3661051" y="746437"/>
                  </a:lnTo>
                  <a:lnTo>
                    <a:pt x="3670613" y="697774"/>
                  </a:lnTo>
                  <a:lnTo>
                    <a:pt x="3671824" y="673100"/>
                  </a:lnTo>
                  <a:lnTo>
                    <a:pt x="3670613" y="648416"/>
                  </a:lnTo>
                  <a:lnTo>
                    <a:pt x="3661051" y="599738"/>
                  </a:lnTo>
                  <a:lnTo>
                    <a:pt x="3642245" y="552079"/>
                  </a:lnTo>
                  <a:lnTo>
                    <a:pt x="3614528" y="505561"/>
                  </a:lnTo>
                  <a:lnTo>
                    <a:pt x="3578230" y="460304"/>
                  </a:lnTo>
                  <a:lnTo>
                    <a:pt x="3533683" y="416432"/>
                  </a:lnTo>
                  <a:lnTo>
                    <a:pt x="3481220" y="374064"/>
                  </a:lnTo>
                  <a:lnTo>
                    <a:pt x="3421173" y="333323"/>
                  </a:lnTo>
                  <a:lnTo>
                    <a:pt x="3388408" y="313600"/>
                  </a:lnTo>
                  <a:lnTo>
                    <a:pt x="3353872" y="294330"/>
                  </a:lnTo>
                  <a:lnTo>
                    <a:pt x="3317605" y="275527"/>
                  </a:lnTo>
                  <a:lnTo>
                    <a:pt x="3279650" y="257206"/>
                  </a:lnTo>
                  <a:lnTo>
                    <a:pt x="3240047" y="239383"/>
                  </a:lnTo>
                  <a:lnTo>
                    <a:pt x="3198839" y="222073"/>
                  </a:lnTo>
                  <a:lnTo>
                    <a:pt x="3156066" y="205292"/>
                  </a:lnTo>
                  <a:lnTo>
                    <a:pt x="3111770" y="189053"/>
                  </a:lnTo>
                  <a:lnTo>
                    <a:pt x="3065992" y="173373"/>
                  </a:lnTo>
                  <a:lnTo>
                    <a:pt x="3018775" y="158267"/>
                  </a:lnTo>
                  <a:lnTo>
                    <a:pt x="2970159" y="143750"/>
                  </a:lnTo>
                  <a:lnTo>
                    <a:pt x="2920187" y="129836"/>
                  </a:lnTo>
                  <a:lnTo>
                    <a:pt x="2868898" y="116542"/>
                  </a:lnTo>
                  <a:lnTo>
                    <a:pt x="2816336" y="103882"/>
                  </a:lnTo>
                  <a:lnTo>
                    <a:pt x="2762541" y="91872"/>
                  </a:lnTo>
                  <a:lnTo>
                    <a:pt x="2707555" y="80527"/>
                  </a:lnTo>
                  <a:lnTo>
                    <a:pt x="2651419" y="69862"/>
                  </a:lnTo>
                  <a:lnTo>
                    <a:pt x="2594176" y="59891"/>
                  </a:lnTo>
                  <a:lnTo>
                    <a:pt x="2535865" y="50632"/>
                  </a:lnTo>
                  <a:lnTo>
                    <a:pt x="2476529" y="42097"/>
                  </a:lnTo>
                  <a:lnTo>
                    <a:pt x="2416210" y="34304"/>
                  </a:lnTo>
                  <a:lnTo>
                    <a:pt x="2354948" y="27266"/>
                  </a:lnTo>
                  <a:lnTo>
                    <a:pt x="2292786" y="20999"/>
                  </a:lnTo>
                  <a:lnTo>
                    <a:pt x="2229764" y="15519"/>
                  </a:lnTo>
                  <a:lnTo>
                    <a:pt x="2165925" y="10840"/>
                  </a:lnTo>
                  <a:lnTo>
                    <a:pt x="2101309" y="6978"/>
                  </a:lnTo>
                  <a:lnTo>
                    <a:pt x="2035958" y="3948"/>
                  </a:lnTo>
                  <a:lnTo>
                    <a:pt x="1969914" y="1764"/>
                  </a:lnTo>
                  <a:lnTo>
                    <a:pt x="1903218" y="443"/>
                  </a:lnTo>
                  <a:lnTo>
                    <a:pt x="183591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94076" y="1052575"/>
              <a:ext cx="3672204" cy="1346200"/>
            </a:xfrm>
            <a:custGeom>
              <a:avLst/>
              <a:gdLst/>
              <a:ahLst/>
              <a:cxnLst/>
              <a:rect l="l" t="t" r="r" b="b"/>
              <a:pathLst>
                <a:path w="3672204" h="1346200">
                  <a:moveTo>
                    <a:pt x="0" y="673100"/>
                  </a:moveTo>
                  <a:lnTo>
                    <a:pt x="4815" y="623957"/>
                  </a:lnTo>
                  <a:lnTo>
                    <a:pt x="19040" y="575774"/>
                  </a:lnTo>
                  <a:lnTo>
                    <a:pt x="42343" y="528670"/>
                  </a:lnTo>
                  <a:lnTo>
                    <a:pt x="74393" y="482767"/>
                  </a:lnTo>
                  <a:lnTo>
                    <a:pt x="114856" y="438187"/>
                  </a:lnTo>
                  <a:lnTo>
                    <a:pt x="163402" y="395052"/>
                  </a:lnTo>
                  <a:lnTo>
                    <a:pt x="219699" y="353482"/>
                  </a:lnTo>
                  <a:lnTo>
                    <a:pt x="283415" y="313600"/>
                  </a:lnTo>
                  <a:lnTo>
                    <a:pt x="317951" y="294330"/>
                  </a:lnTo>
                  <a:lnTo>
                    <a:pt x="354218" y="275527"/>
                  </a:lnTo>
                  <a:lnTo>
                    <a:pt x="392173" y="257206"/>
                  </a:lnTo>
                  <a:lnTo>
                    <a:pt x="431776" y="239383"/>
                  </a:lnTo>
                  <a:lnTo>
                    <a:pt x="472984" y="222073"/>
                  </a:lnTo>
                  <a:lnTo>
                    <a:pt x="515757" y="205292"/>
                  </a:lnTo>
                  <a:lnTo>
                    <a:pt x="560053" y="189053"/>
                  </a:lnTo>
                  <a:lnTo>
                    <a:pt x="605831" y="173373"/>
                  </a:lnTo>
                  <a:lnTo>
                    <a:pt x="653048" y="158267"/>
                  </a:lnTo>
                  <a:lnTo>
                    <a:pt x="701664" y="143750"/>
                  </a:lnTo>
                  <a:lnTo>
                    <a:pt x="751636" y="129836"/>
                  </a:lnTo>
                  <a:lnTo>
                    <a:pt x="802925" y="116542"/>
                  </a:lnTo>
                  <a:lnTo>
                    <a:pt x="855487" y="103882"/>
                  </a:lnTo>
                  <a:lnTo>
                    <a:pt x="909282" y="91872"/>
                  </a:lnTo>
                  <a:lnTo>
                    <a:pt x="964268" y="80527"/>
                  </a:lnTo>
                  <a:lnTo>
                    <a:pt x="1020404" y="69862"/>
                  </a:lnTo>
                  <a:lnTo>
                    <a:pt x="1077647" y="59891"/>
                  </a:lnTo>
                  <a:lnTo>
                    <a:pt x="1135958" y="50632"/>
                  </a:lnTo>
                  <a:lnTo>
                    <a:pt x="1195294" y="42097"/>
                  </a:lnTo>
                  <a:lnTo>
                    <a:pt x="1255613" y="34304"/>
                  </a:lnTo>
                  <a:lnTo>
                    <a:pt x="1316875" y="27266"/>
                  </a:lnTo>
                  <a:lnTo>
                    <a:pt x="1379037" y="20999"/>
                  </a:lnTo>
                  <a:lnTo>
                    <a:pt x="1442059" y="15519"/>
                  </a:lnTo>
                  <a:lnTo>
                    <a:pt x="1505898" y="10840"/>
                  </a:lnTo>
                  <a:lnTo>
                    <a:pt x="1570514" y="6978"/>
                  </a:lnTo>
                  <a:lnTo>
                    <a:pt x="1635865" y="3948"/>
                  </a:lnTo>
                  <a:lnTo>
                    <a:pt x="1701909" y="1764"/>
                  </a:lnTo>
                  <a:lnTo>
                    <a:pt x="1768605" y="443"/>
                  </a:lnTo>
                  <a:lnTo>
                    <a:pt x="1835912" y="0"/>
                  </a:lnTo>
                  <a:lnTo>
                    <a:pt x="1903218" y="443"/>
                  </a:lnTo>
                  <a:lnTo>
                    <a:pt x="1969914" y="1764"/>
                  </a:lnTo>
                  <a:lnTo>
                    <a:pt x="2035958" y="3948"/>
                  </a:lnTo>
                  <a:lnTo>
                    <a:pt x="2101309" y="6978"/>
                  </a:lnTo>
                  <a:lnTo>
                    <a:pt x="2165925" y="10840"/>
                  </a:lnTo>
                  <a:lnTo>
                    <a:pt x="2229764" y="15519"/>
                  </a:lnTo>
                  <a:lnTo>
                    <a:pt x="2292786" y="20999"/>
                  </a:lnTo>
                  <a:lnTo>
                    <a:pt x="2354948" y="27266"/>
                  </a:lnTo>
                  <a:lnTo>
                    <a:pt x="2416210" y="34304"/>
                  </a:lnTo>
                  <a:lnTo>
                    <a:pt x="2476529" y="42097"/>
                  </a:lnTo>
                  <a:lnTo>
                    <a:pt x="2535865" y="50632"/>
                  </a:lnTo>
                  <a:lnTo>
                    <a:pt x="2594176" y="59891"/>
                  </a:lnTo>
                  <a:lnTo>
                    <a:pt x="2651419" y="69862"/>
                  </a:lnTo>
                  <a:lnTo>
                    <a:pt x="2707555" y="80527"/>
                  </a:lnTo>
                  <a:lnTo>
                    <a:pt x="2762541" y="91872"/>
                  </a:lnTo>
                  <a:lnTo>
                    <a:pt x="2816336" y="103882"/>
                  </a:lnTo>
                  <a:lnTo>
                    <a:pt x="2868898" y="116542"/>
                  </a:lnTo>
                  <a:lnTo>
                    <a:pt x="2920187" y="129836"/>
                  </a:lnTo>
                  <a:lnTo>
                    <a:pt x="2970159" y="143750"/>
                  </a:lnTo>
                  <a:lnTo>
                    <a:pt x="3018775" y="158267"/>
                  </a:lnTo>
                  <a:lnTo>
                    <a:pt x="3065992" y="173373"/>
                  </a:lnTo>
                  <a:lnTo>
                    <a:pt x="3111770" y="189053"/>
                  </a:lnTo>
                  <a:lnTo>
                    <a:pt x="3156066" y="205292"/>
                  </a:lnTo>
                  <a:lnTo>
                    <a:pt x="3198839" y="222073"/>
                  </a:lnTo>
                  <a:lnTo>
                    <a:pt x="3240047" y="239383"/>
                  </a:lnTo>
                  <a:lnTo>
                    <a:pt x="3279650" y="257206"/>
                  </a:lnTo>
                  <a:lnTo>
                    <a:pt x="3317605" y="275527"/>
                  </a:lnTo>
                  <a:lnTo>
                    <a:pt x="3353872" y="294330"/>
                  </a:lnTo>
                  <a:lnTo>
                    <a:pt x="3388408" y="313600"/>
                  </a:lnTo>
                  <a:lnTo>
                    <a:pt x="3421173" y="333323"/>
                  </a:lnTo>
                  <a:lnTo>
                    <a:pt x="3481220" y="374064"/>
                  </a:lnTo>
                  <a:lnTo>
                    <a:pt x="3533683" y="416432"/>
                  </a:lnTo>
                  <a:lnTo>
                    <a:pt x="3578230" y="460304"/>
                  </a:lnTo>
                  <a:lnTo>
                    <a:pt x="3614528" y="505561"/>
                  </a:lnTo>
                  <a:lnTo>
                    <a:pt x="3642245" y="552079"/>
                  </a:lnTo>
                  <a:lnTo>
                    <a:pt x="3661051" y="599738"/>
                  </a:lnTo>
                  <a:lnTo>
                    <a:pt x="3670613" y="648416"/>
                  </a:lnTo>
                  <a:lnTo>
                    <a:pt x="3671824" y="673100"/>
                  </a:lnTo>
                  <a:lnTo>
                    <a:pt x="3670613" y="697774"/>
                  </a:lnTo>
                  <a:lnTo>
                    <a:pt x="3661051" y="746437"/>
                  </a:lnTo>
                  <a:lnTo>
                    <a:pt x="3642245" y="794082"/>
                  </a:lnTo>
                  <a:lnTo>
                    <a:pt x="3614528" y="840588"/>
                  </a:lnTo>
                  <a:lnTo>
                    <a:pt x="3578230" y="885833"/>
                  </a:lnTo>
                  <a:lnTo>
                    <a:pt x="3533683" y="929695"/>
                  </a:lnTo>
                  <a:lnTo>
                    <a:pt x="3481220" y="972054"/>
                  </a:lnTo>
                  <a:lnTo>
                    <a:pt x="3421173" y="1012787"/>
                  </a:lnTo>
                  <a:lnTo>
                    <a:pt x="3388408" y="1032506"/>
                  </a:lnTo>
                  <a:lnTo>
                    <a:pt x="3353872" y="1051773"/>
                  </a:lnTo>
                  <a:lnTo>
                    <a:pt x="3317605" y="1070573"/>
                  </a:lnTo>
                  <a:lnTo>
                    <a:pt x="3279650" y="1088891"/>
                  </a:lnTo>
                  <a:lnTo>
                    <a:pt x="3240047" y="1106711"/>
                  </a:lnTo>
                  <a:lnTo>
                    <a:pt x="3198839" y="1124018"/>
                  </a:lnTo>
                  <a:lnTo>
                    <a:pt x="3156066" y="1140797"/>
                  </a:lnTo>
                  <a:lnTo>
                    <a:pt x="3111770" y="1157034"/>
                  </a:lnTo>
                  <a:lnTo>
                    <a:pt x="3065992" y="1172712"/>
                  </a:lnTo>
                  <a:lnTo>
                    <a:pt x="3018775" y="1187816"/>
                  </a:lnTo>
                  <a:lnTo>
                    <a:pt x="2970159" y="1202332"/>
                  </a:lnTo>
                  <a:lnTo>
                    <a:pt x="2920187" y="1216244"/>
                  </a:lnTo>
                  <a:lnTo>
                    <a:pt x="2868898" y="1229537"/>
                  </a:lnTo>
                  <a:lnTo>
                    <a:pt x="2816336" y="1242195"/>
                  </a:lnTo>
                  <a:lnTo>
                    <a:pt x="2762541" y="1254204"/>
                  </a:lnTo>
                  <a:lnTo>
                    <a:pt x="2707555" y="1265549"/>
                  </a:lnTo>
                  <a:lnTo>
                    <a:pt x="2651419" y="1276213"/>
                  </a:lnTo>
                  <a:lnTo>
                    <a:pt x="2594176" y="1286183"/>
                  </a:lnTo>
                  <a:lnTo>
                    <a:pt x="2535865" y="1295442"/>
                  </a:lnTo>
                  <a:lnTo>
                    <a:pt x="2476529" y="1303976"/>
                  </a:lnTo>
                  <a:lnTo>
                    <a:pt x="2416210" y="1311769"/>
                  </a:lnTo>
                  <a:lnTo>
                    <a:pt x="2354948" y="1318807"/>
                  </a:lnTo>
                  <a:lnTo>
                    <a:pt x="2292786" y="1325073"/>
                  </a:lnTo>
                  <a:lnTo>
                    <a:pt x="2229764" y="1330553"/>
                  </a:lnTo>
                  <a:lnTo>
                    <a:pt x="2165925" y="1335232"/>
                  </a:lnTo>
                  <a:lnTo>
                    <a:pt x="2101309" y="1339094"/>
                  </a:lnTo>
                  <a:lnTo>
                    <a:pt x="2035958" y="1342124"/>
                  </a:lnTo>
                  <a:lnTo>
                    <a:pt x="1969914" y="1344308"/>
                  </a:lnTo>
                  <a:lnTo>
                    <a:pt x="1903218" y="1345629"/>
                  </a:lnTo>
                  <a:lnTo>
                    <a:pt x="1835912" y="1346073"/>
                  </a:lnTo>
                  <a:lnTo>
                    <a:pt x="1768605" y="1345629"/>
                  </a:lnTo>
                  <a:lnTo>
                    <a:pt x="1701909" y="1344308"/>
                  </a:lnTo>
                  <a:lnTo>
                    <a:pt x="1635865" y="1342124"/>
                  </a:lnTo>
                  <a:lnTo>
                    <a:pt x="1570514" y="1339094"/>
                  </a:lnTo>
                  <a:lnTo>
                    <a:pt x="1505898" y="1335232"/>
                  </a:lnTo>
                  <a:lnTo>
                    <a:pt x="1442059" y="1330553"/>
                  </a:lnTo>
                  <a:lnTo>
                    <a:pt x="1379037" y="1325073"/>
                  </a:lnTo>
                  <a:lnTo>
                    <a:pt x="1316875" y="1318807"/>
                  </a:lnTo>
                  <a:lnTo>
                    <a:pt x="1255613" y="1311769"/>
                  </a:lnTo>
                  <a:lnTo>
                    <a:pt x="1195294" y="1303976"/>
                  </a:lnTo>
                  <a:lnTo>
                    <a:pt x="1135958" y="1295442"/>
                  </a:lnTo>
                  <a:lnTo>
                    <a:pt x="1077647" y="1286183"/>
                  </a:lnTo>
                  <a:lnTo>
                    <a:pt x="1020404" y="1276213"/>
                  </a:lnTo>
                  <a:lnTo>
                    <a:pt x="964268" y="1265549"/>
                  </a:lnTo>
                  <a:lnTo>
                    <a:pt x="909282" y="1254204"/>
                  </a:lnTo>
                  <a:lnTo>
                    <a:pt x="855487" y="1242195"/>
                  </a:lnTo>
                  <a:lnTo>
                    <a:pt x="802925" y="1229537"/>
                  </a:lnTo>
                  <a:lnTo>
                    <a:pt x="751636" y="1216244"/>
                  </a:lnTo>
                  <a:lnTo>
                    <a:pt x="701664" y="1202332"/>
                  </a:lnTo>
                  <a:lnTo>
                    <a:pt x="653048" y="1187816"/>
                  </a:lnTo>
                  <a:lnTo>
                    <a:pt x="605831" y="1172712"/>
                  </a:lnTo>
                  <a:lnTo>
                    <a:pt x="560053" y="1157034"/>
                  </a:lnTo>
                  <a:lnTo>
                    <a:pt x="515757" y="1140797"/>
                  </a:lnTo>
                  <a:lnTo>
                    <a:pt x="472984" y="1124018"/>
                  </a:lnTo>
                  <a:lnTo>
                    <a:pt x="431776" y="1106711"/>
                  </a:lnTo>
                  <a:lnTo>
                    <a:pt x="392173" y="1088891"/>
                  </a:lnTo>
                  <a:lnTo>
                    <a:pt x="354218" y="1070573"/>
                  </a:lnTo>
                  <a:lnTo>
                    <a:pt x="317951" y="1051773"/>
                  </a:lnTo>
                  <a:lnTo>
                    <a:pt x="283415" y="1032506"/>
                  </a:lnTo>
                  <a:lnTo>
                    <a:pt x="250650" y="1012787"/>
                  </a:lnTo>
                  <a:lnTo>
                    <a:pt x="190603" y="972054"/>
                  </a:lnTo>
                  <a:lnTo>
                    <a:pt x="138140" y="929695"/>
                  </a:lnTo>
                  <a:lnTo>
                    <a:pt x="93593" y="885833"/>
                  </a:lnTo>
                  <a:lnTo>
                    <a:pt x="57295" y="840588"/>
                  </a:lnTo>
                  <a:lnTo>
                    <a:pt x="29578" y="794082"/>
                  </a:lnTo>
                  <a:lnTo>
                    <a:pt x="10772" y="746437"/>
                  </a:lnTo>
                  <a:lnTo>
                    <a:pt x="1210" y="697774"/>
                  </a:lnTo>
                  <a:lnTo>
                    <a:pt x="0" y="67310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511041" y="1638046"/>
            <a:ext cx="2712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Для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допуска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к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ГИА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830512" y="2257488"/>
            <a:ext cx="3536950" cy="1348105"/>
            <a:chOff x="2830512" y="2257488"/>
            <a:chExt cx="3536950" cy="1348105"/>
          </a:xfrm>
        </p:grpSpPr>
        <p:sp>
          <p:nvSpPr>
            <p:cNvPr id="8" name="object 8"/>
            <p:cNvSpPr/>
            <p:nvPr/>
          </p:nvSpPr>
          <p:spPr>
            <a:xfrm>
              <a:off x="2835275" y="2262251"/>
              <a:ext cx="917575" cy="1224280"/>
            </a:xfrm>
            <a:custGeom>
              <a:avLst/>
              <a:gdLst/>
              <a:ahLst/>
              <a:cxnLst/>
              <a:rect l="l" t="t" r="r" b="b"/>
              <a:pathLst>
                <a:path w="917575" h="1224279">
                  <a:moveTo>
                    <a:pt x="688213" y="0"/>
                  </a:moveTo>
                  <a:lnTo>
                    <a:pt x="229362" y="0"/>
                  </a:lnTo>
                  <a:lnTo>
                    <a:pt x="229362" y="765683"/>
                  </a:lnTo>
                  <a:lnTo>
                    <a:pt x="0" y="765683"/>
                  </a:lnTo>
                  <a:lnTo>
                    <a:pt x="458850" y="1223899"/>
                  </a:lnTo>
                  <a:lnTo>
                    <a:pt x="917575" y="765683"/>
                  </a:lnTo>
                  <a:lnTo>
                    <a:pt x="688213" y="765683"/>
                  </a:lnTo>
                  <a:lnTo>
                    <a:pt x="68821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35275" y="2262251"/>
              <a:ext cx="917575" cy="1224280"/>
            </a:xfrm>
            <a:custGeom>
              <a:avLst/>
              <a:gdLst/>
              <a:ahLst/>
              <a:cxnLst/>
              <a:rect l="l" t="t" r="r" b="b"/>
              <a:pathLst>
                <a:path w="917575" h="1224279">
                  <a:moveTo>
                    <a:pt x="0" y="765683"/>
                  </a:moveTo>
                  <a:lnTo>
                    <a:pt x="229362" y="765683"/>
                  </a:lnTo>
                  <a:lnTo>
                    <a:pt x="229362" y="0"/>
                  </a:lnTo>
                  <a:lnTo>
                    <a:pt x="688213" y="0"/>
                  </a:lnTo>
                  <a:lnTo>
                    <a:pt x="688213" y="765683"/>
                  </a:lnTo>
                  <a:lnTo>
                    <a:pt x="917575" y="765683"/>
                  </a:lnTo>
                  <a:lnTo>
                    <a:pt x="458850" y="1223899"/>
                  </a:lnTo>
                  <a:lnTo>
                    <a:pt x="0" y="76568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45125" y="2262251"/>
              <a:ext cx="917575" cy="1338580"/>
            </a:xfrm>
            <a:custGeom>
              <a:avLst/>
              <a:gdLst/>
              <a:ahLst/>
              <a:cxnLst/>
              <a:rect l="l" t="t" r="r" b="b"/>
              <a:pathLst>
                <a:path w="917575" h="1338579">
                  <a:moveTo>
                    <a:pt x="688213" y="0"/>
                  </a:moveTo>
                  <a:lnTo>
                    <a:pt x="229362" y="0"/>
                  </a:lnTo>
                  <a:lnTo>
                    <a:pt x="229362" y="879856"/>
                  </a:lnTo>
                  <a:lnTo>
                    <a:pt x="0" y="879856"/>
                  </a:lnTo>
                  <a:lnTo>
                    <a:pt x="458850" y="1338199"/>
                  </a:lnTo>
                  <a:lnTo>
                    <a:pt x="917575" y="879856"/>
                  </a:lnTo>
                  <a:lnTo>
                    <a:pt x="688213" y="879856"/>
                  </a:lnTo>
                  <a:lnTo>
                    <a:pt x="68821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45125" y="2262251"/>
              <a:ext cx="917575" cy="1338580"/>
            </a:xfrm>
            <a:custGeom>
              <a:avLst/>
              <a:gdLst/>
              <a:ahLst/>
              <a:cxnLst/>
              <a:rect l="l" t="t" r="r" b="b"/>
              <a:pathLst>
                <a:path w="917575" h="1338579">
                  <a:moveTo>
                    <a:pt x="0" y="879856"/>
                  </a:moveTo>
                  <a:lnTo>
                    <a:pt x="229362" y="879856"/>
                  </a:lnTo>
                  <a:lnTo>
                    <a:pt x="229362" y="0"/>
                  </a:lnTo>
                  <a:lnTo>
                    <a:pt x="688213" y="0"/>
                  </a:lnTo>
                  <a:lnTo>
                    <a:pt x="688213" y="879856"/>
                  </a:lnTo>
                  <a:lnTo>
                    <a:pt x="917575" y="879856"/>
                  </a:lnTo>
                  <a:lnTo>
                    <a:pt x="458850" y="1338199"/>
                  </a:lnTo>
                  <a:lnTo>
                    <a:pt x="0" y="87985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71550" y="3617976"/>
            <a:ext cx="3313429" cy="2132330"/>
          </a:xfrm>
          <a:prstGeom prst="rect">
            <a:avLst/>
          </a:prstGeom>
          <a:solidFill>
            <a:srgbClr val="5B9BD4"/>
          </a:solidFill>
          <a:ln w="9525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01065">
              <a:lnSpc>
                <a:spcPct val="100000"/>
              </a:lnSpc>
              <a:spcBef>
                <a:spcPts val="280"/>
              </a:spcBef>
            </a:pP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Сочинение</a:t>
            </a:r>
            <a:endParaRPr sz="2400">
              <a:latin typeface="Times New Roman"/>
              <a:cs typeface="Times New Roman"/>
            </a:endParaRPr>
          </a:p>
          <a:p>
            <a:pPr marL="434340" indent="-343535">
              <a:lnSpc>
                <a:spcPct val="100000"/>
              </a:lnSpc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2400" dirty="0">
                <a:latin typeface="Times New Roman"/>
                <a:cs typeface="Times New Roman"/>
              </a:rPr>
              <a:t>Обучающиеся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ОО</a:t>
            </a:r>
            <a:endParaRPr sz="2400">
              <a:latin typeface="Times New Roman"/>
              <a:cs typeface="Times New Roman"/>
            </a:endParaRPr>
          </a:p>
          <a:p>
            <a:pPr marL="43434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2400" spc="-25" dirty="0">
                <a:latin typeface="Times New Roman"/>
                <a:cs typeface="Times New Roman"/>
              </a:rPr>
              <a:t>СПО</a:t>
            </a:r>
            <a:endParaRPr sz="2400">
              <a:latin typeface="Times New Roman"/>
              <a:cs typeface="Times New Roman"/>
            </a:endParaRPr>
          </a:p>
          <a:p>
            <a:pPr marL="434340" indent="-343535">
              <a:lnSpc>
                <a:spcPct val="100000"/>
              </a:lnSpc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2400" spc="-25" dirty="0">
                <a:latin typeface="Times New Roman"/>
                <a:cs typeface="Times New Roman"/>
              </a:rPr>
              <a:t>ВПЛ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99076" y="3716401"/>
            <a:ext cx="3488054" cy="2033905"/>
          </a:xfrm>
          <a:prstGeom prst="rect">
            <a:avLst/>
          </a:prstGeom>
          <a:solidFill>
            <a:srgbClr val="5B9BD4"/>
          </a:solidFill>
          <a:ln w="9525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86790">
              <a:lnSpc>
                <a:spcPct val="100000"/>
              </a:lnSpc>
              <a:spcBef>
                <a:spcPts val="280"/>
              </a:spcBef>
            </a:pP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Изложение</a:t>
            </a:r>
            <a:endParaRPr sz="2400">
              <a:latin typeface="Times New Roman"/>
              <a:cs typeface="Times New Roman"/>
            </a:endParaRPr>
          </a:p>
          <a:p>
            <a:pPr marL="434975" indent="-343535">
              <a:lnSpc>
                <a:spcPct val="100000"/>
              </a:lnSpc>
              <a:buFont typeface="Arial"/>
              <a:buChar char="•"/>
              <a:tabLst>
                <a:tab pos="434975" algn="l"/>
                <a:tab pos="435609" algn="l"/>
              </a:tabLst>
            </a:pPr>
            <a:r>
              <a:rPr sz="2400" dirty="0">
                <a:latin typeface="Times New Roman"/>
                <a:cs typeface="Times New Roman"/>
              </a:rPr>
              <a:t>Обучающиеся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ОВЗ</a:t>
            </a:r>
            <a:endParaRPr sz="2400">
              <a:latin typeface="Times New Roman"/>
              <a:cs typeface="Times New Roman"/>
            </a:endParaRPr>
          </a:p>
          <a:p>
            <a:pPr marL="434975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34975" algn="l"/>
                <a:tab pos="435609" algn="l"/>
              </a:tabLst>
            </a:pPr>
            <a:r>
              <a:rPr sz="2400" dirty="0">
                <a:latin typeface="Times New Roman"/>
                <a:cs typeface="Times New Roman"/>
              </a:rPr>
              <a:t>Дети-</a:t>
            </a:r>
            <a:r>
              <a:rPr sz="2400" spc="-10" dirty="0">
                <a:latin typeface="Times New Roman"/>
                <a:cs typeface="Times New Roman"/>
              </a:rPr>
              <a:t>инвалиды</a:t>
            </a:r>
            <a:endParaRPr sz="2400">
              <a:latin typeface="Times New Roman"/>
              <a:cs typeface="Times New Roman"/>
            </a:endParaRPr>
          </a:p>
          <a:p>
            <a:pPr marL="434975" indent="-343535">
              <a:lnSpc>
                <a:spcPct val="100000"/>
              </a:lnSpc>
              <a:buFont typeface="Arial"/>
              <a:buChar char="•"/>
              <a:tabLst>
                <a:tab pos="434975" algn="l"/>
                <a:tab pos="435609" algn="l"/>
              </a:tabLst>
            </a:pPr>
            <a:r>
              <a:rPr sz="2400" spc="-10" dirty="0">
                <a:latin typeface="Times New Roman"/>
                <a:cs typeface="Times New Roman"/>
              </a:rPr>
              <a:t>Инвалиды</a:t>
            </a:r>
            <a:endParaRPr sz="24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Рекомендации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ПМПК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42722"/>
            <a:ext cx="79883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79245" algn="l"/>
              </a:tabLst>
            </a:pPr>
            <a:r>
              <a:rPr sz="4000" spc="-10" dirty="0">
                <a:solidFill>
                  <a:srgbClr val="C00000"/>
                </a:solidFill>
              </a:rPr>
              <a:t>Когда</a:t>
            </a:r>
            <a:r>
              <a:rPr sz="4000" dirty="0">
                <a:solidFill>
                  <a:srgbClr val="C00000"/>
                </a:solidFill>
              </a:rPr>
              <a:t>	пишут</a:t>
            </a:r>
            <a:r>
              <a:rPr sz="4000" spc="-155" dirty="0">
                <a:solidFill>
                  <a:srgbClr val="C00000"/>
                </a:solidFill>
              </a:rPr>
              <a:t> </a:t>
            </a:r>
            <a:r>
              <a:rPr sz="4000" spc="-35" dirty="0">
                <a:solidFill>
                  <a:srgbClr val="C00000"/>
                </a:solidFill>
              </a:rPr>
              <a:t>итоговое</a:t>
            </a:r>
            <a:r>
              <a:rPr sz="4000" spc="-165" dirty="0">
                <a:solidFill>
                  <a:srgbClr val="C00000"/>
                </a:solidFill>
              </a:rPr>
              <a:t> </a:t>
            </a:r>
            <a:r>
              <a:rPr sz="4000" spc="-10" dirty="0">
                <a:solidFill>
                  <a:srgbClr val="C00000"/>
                </a:solidFill>
              </a:rPr>
              <a:t>сочинение?</a:t>
            </a:r>
            <a:endParaRPr sz="40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515577"/>
              </p:ext>
            </p:extLst>
          </p:nvPr>
        </p:nvGraphicFramePr>
        <p:xfrm>
          <a:off x="756444" y="2224564"/>
          <a:ext cx="7743825" cy="2804160"/>
        </p:xfrm>
        <a:graphic>
          <a:graphicData uri="http://schemas.openxmlformats.org/drawingml/2006/table">
            <a:tbl>
              <a:tblPr/>
              <a:tblGrid>
                <a:gridCol w="3810000"/>
                <a:gridCol w="393382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b="1" dirty="0">
                          <a:effectLst/>
                        </a:rPr>
                        <a:t>Дата написания итогового сочинения (изложения)</a:t>
                      </a:r>
                      <a:endParaRPr lang="ru-RU" dirty="0">
                        <a:effectLst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b="1">
                          <a:effectLst/>
                        </a:rPr>
                        <a:t>Сроки подачи заявлений на участие в итоговом сочинении (изложении)</a:t>
                      </a:r>
                      <a:endParaRPr lang="ru-RU">
                        <a:effectLst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dirty="0">
                          <a:effectLst/>
                        </a:rPr>
                        <a:t>6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>
                          <a:effectLst/>
                        </a:rPr>
                        <a:t>декабря </a:t>
                      </a:r>
                      <a:r>
                        <a:rPr lang="ru-RU" dirty="0" smtClean="0">
                          <a:effectLst/>
                        </a:rPr>
                        <a:t>2023</a:t>
                      </a:r>
                      <a:r>
                        <a:rPr lang="ru-RU" dirty="0">
                          <a:effectLst/>
                        </a:rPr>
                        <a:t> года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dirty="0">
                          <a:effectLst/>
                        </a:rPr>
                        <a:t>до 16 ноября </a:t>
                      </a:r>
                      <a:r>
                        <a:rPr lang="ru-RU" dirty="0" smtClean="0">
                          <a:effectLst/>
                        </a:rPr>
                        <a:t>2023</a:t>
                      </a:r>
                      <a:r>
                        <a:rPr lang="ru-RU" dirty="0">
                          <a:effectLst/>
                        </a:rPr>
                        <a:t> года (включительно)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dirty="0">
                          <a:effectLst/>
                        </a:rPr>
                        <a:t>7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>
                          <a:effectLst/>
                        </a:rPr>
                        <a:t>февраля </a:t>
                      </a:r>
                      <a:r>
                        <a:rPr lang="ru-RU" dirty="0" smtClean="0">
                          <a:effectLst/>
                        </a:rPr>
                        <a:t>2024 </a:t>
                      </a:r>
                      <a:r>
                        <a:rPr lang="ru-RU" dirty="0">
                          <a:effectLst/>
                        </a:rPr>
                        <a:t>года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(дополнительный срок)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dirty="0">
                          <a:effectLst/>
                        </a:rPr>
                        <a:t>до 18 января </a:t>
                      </a:r>
                      <a:r>
                        <a:rPr lang="ru-RU" dirty="0" smtClean="0">
                          <a:effectLst/>
                        </a:rPr>
                        <a:t>2024</a:t>
                      </a:r>
                      <a:r>
                        <a:rPr lang="ru-RU" dirty="0">
                          <a:effectLst/>
                        </a:rPr>
                        <a:t> года (включительно)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dirty="0" smtClean="0">
                          <a:effectLst/>
                        </a:rPr>
                        <a:t>10</a:t>
                      </a:r>
                      <a:r>
                        <a:rPr lang="ru-RU" baseline="0" dirty="0" smtClean="0">
                          <a:effectLst/>
                        </a:rPr>
                        <a:t> апреля</a:t>
                      </a:r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dirty="0" smtClean="0">
                          <a:effectLst/>
                        </a:rPr>
                        <a:t>2024</a:t>
                      </a:r>
                      <a:r>
                        <a:rPr lang="ru-RU" dirty="0">
                          <a:effectLst/>
                        </a:rPr>
                        <a:t> года 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(дополнительный срок)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dirty="0">
                          <a:effectLst/>
                        </a:rPr>
                        <a:t>до 19 апреля </a:t>
                      </a:r>
                      <a:r>
                        <a:rPr lang="ru-RU" dirty="0" smtClean="0">
                          <a:effectLst/>
                        </a:rPr>
                        <a:t>2024</a:t>
                      </a:r>
                      <a:r>
                        <a:rPr lang="ru-RU" dirty="0">
                          <a:effectLst/>
                        </a:rPr>
                        <a:t> года (включительно)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4119"/>
            <a:ext cx="7619187" cy="2769870"/>
          </a:xfrm>
          <a:prstGeom prst="rect">
            <a:avLst/>
          </a:prstGeom>
        </p:spPr>
        <p:txBody>
          <a:bodyPr vert="horz" wrap="square" lIns="0" tIns="207441" rIns="0" bIns="0" rtlCol="0">
            <a:spAutoFit/>
          </a:bodyPr>
          <a:lstStyle/>
          <a:p>
            <a:pPr marL="1410970" marR="5080" indent="-1251585">
              <a:lnSpc>
                <a:spcPts val="4320"/>
              </a:lnSpc>
              <a:spcBef>
                <a:spcPts val="640"/>
              </a:spcBef>
            </a:pPr>
            <a:r>
              <a:rPr sz="4000" spc="-30" dirty="0">
                <a:solidFill>
                  <a:srgbClr val="A30000"/>
                </a:solidFill>
              </a:rPr>
              <a:t>Тематические</a:t>
            </a:r>
            <a:r>
              <a:rPr sz="4000" spc="-204" dirty="0">
                <a:solidFill>
                  <a:srgbClr val="A30000"/>
                </a:solidFill>
              </a:rPr>
              <a:t> </a:t>
            </a:r>
            <a:r>
              <a:rPr sz="4000" spc="-10" dirty="0">
                <a:solidFill>
                  <a:srgbClr val="A30000"/>
                </a:solidFill>
              </a:rPr>
              <a:t>направления</a:t>
            </a:r>
            <a:r>
              <a:rPr sz="4000" spc="-180" dirty="0">
                <a:solidFill>
                  <a:srgbClr val="A30000"/>
                </a:solidFill>
              </a:rPr>
              <a:t> </a:t>
            </a:r>
            <a:r>
              <a:rPr sz="4000" spc="-25" dirty="0" err="1">
                <a:solidFill>
                  <a:srgbClr val="A30000"/>
                </a:solidFill>
              </a:rPr>
              <a:t>для</a:t>
            </a:r>
            <a:r>
              <a:rPr sz="4000" spc="-25" dirty="0">
                <a:solidFill>
                  <a:srgbClr val="A30000"/>
                </a:solidFill>
              </a:rPr>
              <a:t> </a:t>
            </a:r>
            <a:r>
              <a:rPr sz="4000" spc="-45" dirty="0" err="1" smtClean="0">
                <a:solidFill>
                  <a:srgbClr val="A30000"/>
                </a:solidFill>
              </a:rPr>
              <a:t>итогового</a:t>
            </a:r>
            <a:r>
              <a:rPr sz="4000" spc="-165" dirty="0" smtClean="0">
                <a:solidFill>
                  <a:srgbClr val="A30000"/>
                </a:solidFill>
              </a:rPr>
              <a:t> </a:t>
            </a:r>
            <a:r>
              <a:rPr sz="4000" spc="-10" dirty="0">
                <a:solidFill>
                  <a:srgbClr val="A30000"/>
                </a:solidFill>
              </a:rPr>
              <a:t>сочинения</a:t>
            </a:r>
            <a:endParaRPr sz="4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9600" y="1828799"/>
            <a:ext cx="8077200" cy="449580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sz="2400" b="0" i="0">
                <a:solidFill>
                  <a:srgbClr val="001F5F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    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6581" y="1825387"/>
            <a:ext cx="87638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Минпросвещения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России,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Рособрнадзор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и Совет по вопросам проведения итогового сочинения принял решение об изменении с 2022/23 учебного года подхода к формированию комплектов тем итогового сочинения: они будут формироваться из закрытого банка тем итогового сочинения.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2023/24 учебном году комплекты тем итогового сочинения будут собираться только из тех тем, которые использовались в прошлые годы (их более полутора тысяч). В дальнейшем закрытый банк тем итогового сочинения будет ежегодно пополняться новыми темами.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406" y="467690"/>
            <a:ext cx="7619187" cy="1107996"/>
          </a:xfrm>
        </p:spPr>
        <p:txBody>
          <a:bodyPr/>
          <a:lstStyle/>
          <a:p>
            <a:pPr algn="ctr"/>
            <a:r>
              <a:rPr lang="ru-RU" dirty="0" smtClean="0">
                <a:hlinkClick r:id="rId2" action="ppaction://hlinkfile"/>
              </a:rPr>
              <a:t>СТРУКТУРА ЗАКРЫТОГО БАНКА СОЧИНЕНИЙ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0574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КОММЕНТАРИИ К РАЗДЕЛАМ ЗАКРЫТОГО БАНКА ТЕМ ИТОГОВОГО СОЧИНЕНИЯ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406" y="4267200"/>
            <a:ext cx="8381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ОБРАЗЕЦ КОМПЛЕКТА ТЕМ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52578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КРИТЕРИИ ОЦЕНИВАНИЯ ИТОГОВОГО СОЧИНЕНИЯ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6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27776" y="2226469"/>
            <a:ext cx="8025897" cy="3263504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    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Комплекты тем итогового сочинения для различных регионов станут известны за 15 минут до его начала по местному времени.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7" y="1190495"/>
            <a:ext cx="3214688" cy="3214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774" y="4278858"/>
            <a:ext cx="3214688" cy="32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0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919</Words>
  <Application>Microsoft Office PowerPoint</Application>
  <PresentationFormat>Экран (4:3)</PresentationFormat>
  <Paragraphs>154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Monotype Corsiva</vt:lpstr>
      <vt:lpstr>Calibri</vt:lpstr>
      <vt:lpstr>Times New Roman</vt:lpstr>
      <vt:lpstr>Arial</vt:lpstr>
      <vt:lpstr>Office Theme</vt:lpstr>
      <vt:lpstr>Презентация PowerPoint</vt:lpstr>
      <vt:lpstr>Порядок проведения ГИА</vt:lpstr>
      <vt:lpstr>Порядок проведения итогового сочинения (изложения) как условия допуска к ГИА по образовательным программам среднего общего образования</vt:lpstr>
      <vt:lpstr>Зачем его писать? На что оно влияет?</vt:lpstr>
      <vt:lpstr>Участники</vt:lpstr>
      <vt:lpstr>Когда пишут итоговое сочинение?</vt:lpstr>
      <vt:lpstr>Тематические направления для итогового сочинения</vt:lpstr>
      <vt:lpstr>СТРУКТУРА ЗАКРЫТОГО БАНКА СОЧИНЕНИЙ</vt:lpstr>
      <vt:lpstr>Презентация PowerPoint</vt:lpstr>
      <vt:lpstr>Презентация PowerPoint</vt:lpstr>
      <vt:lpstr>Что разрешено</vt:lpstr>
      <vt:lpstr>Запрещено</vt:lpstr>
      <vt:lpstr>Запрещено</vt:lpstr>
      <vt:lpstr>В случае нарушения установленного порядка</vt:lpstr>
      <vt:lpstr>Презентация PowerPoint</vt:lpstr>
      <vt:lpstr>Результатом итогового сочинения будет «зачет / незачёт». Оцениваться работа будет по 5 критериям.</vt:lpstr>
      <vt:lpstr>Проверка итогового сочинения (изложения)</vt:lpstr>
      <vt:lpstr>Для получения «зачета» за итоговое сочинение необходимо получить «зачет» по критериям №1 и №2 (выставление «незачета» по одному из этих критериев автоматически ведет к «незачету» за работу в целом), а также дополнительно «зачет» хотя бы по одному из других критериев (№3-№5).</vt:lpstr>
      <vt:lpstr>Результат итогового сочинения (изложения)</vt:lpstr>
      <vt:lpstr>Повторный допуск</vt:lpstr>
      <vt:lpstr>Специальные условия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Власова О.В.</dc:creator>
  <cp:lastModifiedBy>RePack by Diakov</cp:lastModifiedBy>
  <cp:revision>10</cp:revision>
  <dcterms:created xsi:type="dcterms:W3CDTF">2021-11-04T04:42:37Z</dcterms:created>
  <dcterms:modified xsi:type="dcterms:W3CDTF">2023-11-16T09:32:27Z</dcterms:modified>
</cp:coreProperties>
</file>